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68" r:id="rId4"/>
    <p:sldId id="263" r:id="rId5"/>
    <p:sldId id="257" r:id="rId6"/>
    <p:sldId id="264" r:id="rId7"/>
    <p:sldId id="260" r:id="rId8"/>
    <p:sldId id="261" r:id="rId9"/>
    <p:sldId id="265" r:id="rId10"/>
    <p:sldId id="258" r:id="rId11"/>
    <p:sldId id="259" r:id="rId12"/>
    <p:sldId id="262" r:id="rId13"/>
    <p:sldId id="266" r:id="rId14"/>
    <p:sldId id="267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7" r:id="rId52"/>
    <p:sldId id="306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4" r:id="rId66"/>
    <p:sldId id="325" r:id="rId67"/>
    <p:sldId id="323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8" autoAdjust="0"/>
    <p:restoredTop sz="94775" autoAdjust="0"/>
  </p:normalViewPr>
  <p:slideViewPr>
    <p:cSldViewPr>
      <p:cViewPr varScale="1">
        <p:scale>
          <a:sx n="110" d="100"/>
          <a:sy n="110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hobbyking.com/" TargetMode="External"/><Relationship Id="rId2" Type="http://schemas.openxmlformats.org/officeDocument/2006/relationships/hyperlink" Target="https://geektimes.ru/post/257244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c-aviation.ru/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cad=rja&amp;uact=8&amp;ved=0ahUKEwimr6iP14_SAhUHLcAKHbxnBv4QjRwIBw&amp;url=https://www.fotosklad.ru/expert/gadgets/review/obzor-kvadrokoptera-parrot-ar-drone.html&amp;bvm=bv.146786187,d.ZGg&amp;psig=AFQjCNHGCsgA645owuGGMQSKNRMT20bhKQ&amp;ust=148716489865360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76872"/>
            <a:ext cx="8458200" cy="1470025"/>
          </a:xfrm>
        </p:spPr>
        <p:txBody>
          <a:bodyPr/>
          <a:lstStyle/>
          <a:p>
            <a:r>
              <a:rPr lang="ru-RU" b="1" cap="none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в БПЛА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DD9E52DC-51BB-4CAC-A35E-828F64FE89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686800" cy="1661993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ru-RU" sz="3600" spc="200" dirty="0"/>
              <a:t>По назначению:</a:t>
            </a:r>
          </a:p>
          <a:p>
            <a:pPr marL="0" indent="0">
              <a:spcAft>
                <a:spcPts val="300"/>
              </a:spcAft>
            </a:pPr>
            <a:r>
              <a:rPr lang="ru-RU" b="1" dirty="0">
                <a:solidFill>
                  <a:schemeClr val="tx2"/>
                </a:solidFill>
              </a:rPr>
              <a:t> научные</a:t>
            </a:r>
          </a:p>
          <a:p>
            <a:pPr marL="0" indent="0">
              <a:spcAft>
                <a:spcPts val="300"/>
              </a:spcAft>
            </a:pPr>
            <a:r>
              <a:rPr lang="ru-RU" b="1" dirty="0">
                <a:solidFill>
                  <a:schemeClr val="tx2"/>
                </a:solidFill>
              </a:rPr>
              <a:t> прикладные: </a:t>
            </a:r>
            <a:r>
              <a:rPr lang="ru-RU" dirty="0">
                <a:solidFill>
                  <a:schemeClr val="tx2"/>
                </a:solidFill>
              </a:rPr>
              <a:t>военные (ударные);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гражданские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4897" y="2924944"/>
            <a:ext cx="4089779" cy="2664296"/>
          </a:xfrm>
          <a:prstGeom prst="roundRect">
            <a:avLst>
              <a:gd name="adj" fmla="val 10551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2852936"/>
            <a:ext cx="4464496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en-US" sz="2000" b="1" dirty="0">
                <a:solidFill>
                  <a:schemeClr val="accent1"/>
                </a:solidFill>
              </a:rPr>
              <a:t>MQ-9 Reaper</a:t>
            </a:r>
            <a:r>
              <a:rPr lang="ru-RU" sz="2000" b="1" dirty="0">
                <a:solidFill>
                  <a:schemeClr val="accent1"/>
                </a:solidFill>
              </a:rPr>
              <a:t> (США), 2001 г.</a:t>
            </a:r>
            <a:endParaRPr lang="en-US" sz="2000" b="1" dirty="0">
              <a:solidFill>
                <a:schemeClr val="accent1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</a:rPr>
              <a:t>Скорость 	.	.	.	.	.	до 400 км/ч</a:t>
            </a:r>
          </a:p>
          <a:p>
            <a:pPr defTabSz="360000"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</a:rPr>
              <a:t>Высота	.	.	.	.	.	15 км</a:t>
            </a:r>
          </a:p>
          <a:p>
            <a:pPr defTabSz="360000"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</a:rPr>
              <a:t>Время полета .	.	.	.	до 28 ч.</a:t>
            </a:r>
          </a:p>
          <a:p>
            <a:pPr defTabSz="360000"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</a:rPr>
              <a:t>Дальность 	.	.	.	.	до</a:t>
            </a:r>
            <a:r>
              <a:rPr lang="ru-RU" dirty="0">
                <a:solidFill>
                  <a:schemeClr val="accent1"/>
                </a:solidFill>
                <a:latin typeface="Times New Roman"/>
                <a:cs typeface="Times New Roman"/>
              </a:rPr>
              <a:t> 6 тыс. км</a:t>
            </a:r>
          </a:p>
          <a:p>
            <a:pPr defTabSz="360000"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  <a:latin typeface="Times New Roman"/>
                <a:cs typeface="Times New Roman"/>
              </a:rPr>
              <a:t>Вес </a:t>
            </a:r>
            <a:r>
              <a:rPr lang="en-US" dirty="0">
                <a:solidFill>
                  <a:schemeClr val="accent1"/>
                </a:solidFill>
                <a:latin typeface="Times New Roman"/>
                <a:cs typeface="Times New Roman"/>
              </a:rPr>
              <a:t>max</a:t>
            </a:r>
            <a:r>
              <a:rPr lang="ru-RU" dirty="0">
                <a:solidFill>
                  <a:schemeClr val="accent1"/>
                </a:solidFill>
                <a:latin typeface="Times New Roman"/>
                <a:cs typeface="Times New Roman"/>
              </a:rPr>
              <a:t>.	.	.	.	.	.	4760 кг</a:t>
            </a:r>
          </a:p>
          <a:p>
            <a:pPr defTabSz="360000"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  <a:latin typeface="Times New Roman"/>
                <a:cs typeface="Times New Roman"/>
              </a:rPr>
              <a:t>Грузоподъемность	.	.	1700 кг</a:t>
            </a:r>
            <a:endParaRPr lang="en-US" dirty="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pPr defTabSz="360000"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</a:rPr>
              <a:t>Стоимость	.	.	.	.	30 млн. </a:t>
            </a:r>
            <a:r>
              <a:rPr lang="en-US" dirty="0">
                <a:solidFill>
                  <a:schemeClr val="accent1"/>
                </a:solidFill>
              </a:rPr>
              <a:t>$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5220"/>
            <a:ext cx="8229600" cy="2546851"/>
          </a:xfrm>
        </p:spPr>
        <p:txBody>
          <a:bodyPr>
            <a:sp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ru-RU" sz="3600" spc="200" dirty="0"/>
              <a:t>По массе: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</a:rPr>
              <a:t>«микро» </a:t>
            </a:r>
            <a:r>
              <a:rPr lang="ru-RU" sz="2400" dirty="0">
                <a:solidFill>
                  <a:schemeClr val="tx2"/>
                </a:solidFill>
              </a:rPr>
              <a:t>- до 10 кг, время полёта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cs typeface="Times New Roman"/>
              </a:rPr>
              <a:t>≈ </a:t>
            </a:r>
            <a:r>
              <a:rPr lang="ru-RU" sz="2400" dirty="0">
                <a:solidFill>
                  <a:schemeClr val="tx2"/>
                </a:solidFill>
              </a:rPr>
              <a:t>1 ч, высота до 1 км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</a:rPr>
              <a:t>«мини»</a:t>
            </a:r>
            <a:r>
              <a:rPr lang="ru-RU" sz="2400" dirty="0">
                <a:solidFill>
                  <a:schemeClr val="tx2"/>
                </a:solidFill>
              </a:rPr>
              <a:t> - до 50 кг,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cs typeface="Times New Roman"/>
              </a:rPr>
              <a:t>≈ </a:t>
            </a:r>
            <a:r>
              <a:rPr lang="ru-RU" sz="2400" dirty="0">
                <a:solidFill>
                  <a:schemeClr val="tx2"/>
                </a:solidFill>
              </a:rPr>
              <a:t>3 ч, до 5 км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</a:rPr>
              <a:t>средние («миди»)</a:t>
            </a:r>
            <a:r>
              <a:rPr lang="ru-RU" sz="2400" dirty="0">
                <a:solidFill>
                  <a:schemeClr val="tx2"/>
                </a:solidFill>
              </a:rPr>
              <a:t> - до 1 т,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cs typeface="Times New Roman"/>
              </a:rPr>
              <a:t>≈ </a:t>
            </a:r>
            <a:r>
              <a:rPr lang="ru-RU" sz="2400" dirty="0">
                <a:solidFill>
                  <a:schemeClr val="tx2"/>
                </a:solidFill>
              </a:rPr>
              <a:t>12 ч, до 10 км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</a:rPr>
              <a:t>тяжёлые</a:t>
            </a:r>
            <a:r>
              <a:rPr lang="ru-RU" sz="2400" dirty="0">
                <a:solidFill>
                  <a:schemeClr val="tx2"/>
                </a:solidFill>
              </a:rPr>
              <a:t> - свыше 1 т,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cs typeface="Times New Roman"/>
              </a:rPr>
              <a:t>≈ </a:t>
            </a:r>
            <a:r>
              <a:rPr lang="ru-RU" sz="2400" dirty="0">
                <a:solidFill>
                  <a:schemeClr val="tx2"/>
                </a:solidFill>
              </a:rPr>
              <a:t>24 ч, до 20 км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641536"/>
            <a:ext cx="446449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en-US" sz="2000" b="1" dirty="0">
                <a:solidFill>
                  <a:schemeClr val="accent1"/>
                </a:solidFill>
              </a:rPr>
              <a:t>Eagle Eye </a:t>
            </a:r>
            <a:r>
              <a:rPr lang="ru-RU" sz="2000" b="1" dirty="0">
                <a:solidFill>
                  <a:schemeClr val="accent1"/>
                </a:solidFill>
              </a:rPr>
              <a:t>(США), 1997 г.</a:t>
            </a:r>
            <a:endParaRPr lang="en-US" sz="2000" b="1" dirty="0">
              <a:solidFill>
                <a:schemeClr val="accent1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</a:rPr>
              <a:t>Скорость 	.	.	.	.	.	до 322 км/ч</a:t>
            </a:r>
          </a:p>
          <a:p>
            <a:pPr defTabSz="360000"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</a:rPr>
              <a:t>Высота	.	.	.	.	.	6 км</a:t>
            </a:r>
          </a:p>
          <a:p>
            <a:pPr defTabSz="360000"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</a:rPr>
              <a:t>Время полета .	.	.	.	до 5 ч.</a:t>
            </a:r>
          </a:p>
          <a:p>
            <a:pPr defTabSz="360000"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</a:rPr>
              <a:t>Дальность 	.	.	.	.	до 260</a:t>
            </a:r>
            <a:r>
              <a:rPr lang="ru-RU" dirty="0">
                <a:solidFill>
                  <a:schemeClr val="accent1"/>
                </a:solidFill>
                <a:latin typeface="Times New Roman"/>
                <a:cs typeface="Times New Roman"/>
              </a:rPr>
              <a:t> км</a:t>
            </a:r>
          </a:p>
          <a:p>
            <a:pPr defTabSz="360000"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  <a:latin typeface="Times New Roman"/>
                <a:cs typeface="Times New Roman"/>
              </a:rPr>
              <a:t>Вес </a:t>
            </a:r>
            <a:r>
              <a:rPr lang="en-US" dirty="0">
                <a:solidFill>
                  <a:schemeClr val="accent1"/>
                </a:solidFill>
                <a:latin typeface="Times New Roman"/>
                <a:cs typeface="Times New Roman"/>
              </a:rPr>
              <a:t>max</a:t>
            </a:r>
            <a:r>
              <a:rPr lang="ru-RU" dirty="0">
                <a:solidFill>
                  <a:schemeClr val="accent1"/>
                </a:solidFill>
                <a:latin typeface="Times New Roman"/>
                <a:cs typeface="Times New Roman"/>
              </a:rPr>
              <a:t>.	.	.	.	.	.	1360 кг</a:t>
            </a:r>
          </a:p>
          <a:p>
            <a:pPr defTabSz="360000"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  <a:latin typeface="Times New Roman"/>
                <a:cs typeface="Times New Roman"/>
              </a:rPr>
              <a:t>Грузоподъемность	.	.	450 кг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933056"/>
            <a:ext cx="4131978" cy="204978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579296" cy="2100575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3600" spc="200" dirty="0"/>
              <a:t>По типу управления: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управляемые автоматически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управляемые оператором с пункта управления (ДПЛА)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гибридные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240266"/>
            <a:ext cx="51845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ru-RU" b="1" dirty="0" err="1">
                <a:solidFill>
                  <a:schemeClr val="accent1"/>
                </a:solidFill>
              </a:rPr>
              <a:t>Northrop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b="1" dirty="0" err="1">
                <a:solidFill>
                  <a:schemeClr val="accent1"/>
                </a:solidFill>
              </a:rPr>
              <a:t>Grumman</a:t>
            </a:r>
            <a:r>
              <a:rPr lang="ru-RU" b="1" dirty="0">
                <a:solidFill>
                  <a:schemeClr val="accent1"/>
                </a:solidFill>
              </a:rPr>
              <a:t> X-47B (США), 2011 г.</a:t>
            </a:r>
            <a:endParaRPr lang="en-US" b="1" dirty="0">
              <a:solidFill>
                <a:schemeClr val="accent1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</a:rPr>
              <a:t>Скорость 	.	.	.	.	.	до 990 км/ч</a:t>
            </a:r>
          </a:p>
          <a:p>
            <a:pPr defTabSz="360000"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</a:rPr>
              <a:t>Высота	.	.	.	.	.	до 12,2 км</a:t>
            </a:r>
          </a:p>
          <a:p>
            <a:pPr defTabSz="360000"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</a:rPr>
              <a:t>Время полета .	.	.	.	до 80 ч.</a:t>
            </a:r>
          </a:p>
          <a:p>
            <a:pPr defTabSz="360000"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</a:rPr>
              <a:t>Дальность 	.	.	.	.	до 3900 </a:t>
            </a:r>
            <a:r>
              <a:rPr lang="ru-RU" dirty="0">
                <a:solidFill>
                  <a:schemeClr val="accent1"/>
                </a:solidFill>
                <a:latin typeface="Times New Roman"/>
                <a:cs typeface="Times New Roman"/>
              </a:rPr>
              <a:t>км</a:t>
            </a:r>
          </a:p>
          <a:p>
            <a:pPr defTabSz="360000"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  <a:latin typeface="Times New Roman"/>
                <a:cs typeface="Times New Roman"/>
              </a:rPr>
              <a:t>Вес </a:t>
            </a:r>
            <a:r>
              <a:rPr lang="en-US" dirty="0">
                <a:solidFill>
                  <a:schemeClr val="accent1"/>
                </a:solidFill>
                <a:latin typeface="Times New Roman"/>
                <a:cs typeface="Times New Roman"/>
              </a:rPr>
              <a:t>max</a:t>
            </a:r>
            <a:r>
              <a:rPr lang="ru-RU" dirty="0">
                <a:solidFill>
                  <a:schemeClr val="accent1"/>
                </a:solidFill>
                <a:latin typeface="Times New Roman"/>
                <a:cs typeface="Times New Roman"/>
              </a:rPr>
              <a:t>.	.	.	.	.	.	20 215 кг</a:t>
            </a:r>
          </a:p>
          <a:p>
            <a:pPr defTabSz="360000"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  <a:latin typeface="Times New Roman"/>
                <a:cs typeface="Times New Roman"/>
              </a:rPr>
              <a:t>Грузоподъемность	.	.	2000 кг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384282"/>
            <a:ext cx="3335760" cy="22322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93879"/>
            <a:ext cx="8686800" cy="5716950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ru-RU" sz="3600" spc="200" dirty="0"/>
              <a:t>По принципу полета:</a:t>
            </a:r>
          </a:p>
          <a:p>
            <a:pPr>
              <a:spcAft>
                <a:spcPts val="600"/>
              </a:spcAft>
            </a:pPr>
            <a:r>
              <a:rPr lang="ru-RU" b="1" dirty="0"/>
              <a:t>с жестким крылом </a:t>
            </a:r>
            <a:r>
              <a:rPr lang="ru-RU" sz="2400" dirty="0"/>
              <a:t>(самолетного типа)</a:t>
            </a:r>
            <a:endParaRPr lang="ru-RU" dirty="0"/>
          </a:p>
          <a:p>
            <a:pPr>
              <a:spcAft>
                <a:spcPts val="600"/>
              </a:spcAft>
            </a:pPr>
            <a:r>
              <a:rPr lang="ru-RU" b="1" dirty="0"/>
              <a:t>с гибким крылом</a:t>
            </a:r>
          </a:p>
          <a:p>
            <a:pPr>
              <a:spcAft>
                <a:spcPts val="600"/>
              </a:spcAft>
            </a:pPr>
            <a:r>
              <a:rPr lang="ru-RU" b="1" dirty="0"/>
              <a:t>с вращающимся крылом </a:t>
            </a:r>
            <a:r>
              <a:rPr lang="ru-RU" sz="2400" dirty="0"/>
              <a:t>(вертолетного типа)</a:t>
            </a:r>
          </a:p>
          <a:p>
            <a:pPr>
              <a:spcAft>
                <a:spcPts val="600"/>
              </a:spcAft>
            </a:pPr>
            <a:r>
              <a:rPr lang="ru-RU" b="1" dirty="0"/>
              <a:t>автожиры</a:t>
            </a:r>
          </a:p>
          <a:p>
            <a:pPr>
              <a:spcAft>
                <a:spcPts val="600"/>
              </a:spcAft>
            </a:pPr>
            <a:r>
              <a:rPr lang="ru-RU" b="1" dirty="0" err="1"/>
              <a:t>конвертопланы</a:t>
            </a:r>
            <a:endParaRPr lang="ru-RU" b="1" dirty="0"/>
          </a:p>
          <a:p>
            <a:pPr>
              <a:spcAft>
                <a:spcPts val="600"/>
              </a:spcAft>
            </a:pPr>
            <a:r>
              <a:rPr lang="ru-RU" b="1" dirty="0" err="1"/>
              <a:t>мультикоптеры</a:t>
            </a:r>
            <a:endParaRPr lang="ru-RU" b="1" dirty="0"/>
          </a:p>
          <a:p>
            <a:pPr>
              <a:spcAft>
                <a:spcPts val="600"/>
              </a:spcAft>
            </a:pPr>
            <a:r>
              <a:rPr lang="ru-RU" b="1" dirty="0"/>
              <a:t>с машущим крылом</a:t>
            </a:r>
          </a:p>
          <a:p>
            <a:pPr>
              <a:spcAft>
                <a:spcPts val="600"/>
              </a:spcAft>
            </a:pPr>
            <a:r>
              <a:rPr lang="ru-RU" b="1" dirty="0"/>
              <a:t>аэростатические</a:t>
            </a:r>
          </a:p>
          <a:p>
            <a:pPr>
              <a:spcAft>
                <a:spcPts val="600"/>
              </a:spcAft>
            </a:pPr>
            <a:r>
              <a:rPr lang="ru-RU" b="1" dirty="0"/>
              <a:t>гибридные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2662267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/>
              <a:t>С жестким крылом: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dirty="0"/>
              <a:t>Подъемная сила создается напором воздуха, набегающего на неподвижное крыло.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dirty="0"/>
              <a:t>Отличаются большой длительностью и высотой полета, высокой скоростью.</a:t>
            </a:r>
          </a:p>
        </p:txBody>
      </p:sp>
      <p:pic>
        <p:nvPicPr>
          <p:cNvPr id="20482" name="Picture 2" descr="pic_1"/>
          <p:cNvPicPr>
            <a:picLocks noChangeAspect="1" noChangeArrowheads="1"/>
          </p:cNvPicPr>
          <p:nvPr/>
        </p:nvPicPr>
        <p:blipFill>
          <a:blip r:embed="rId2" cstate="print"/>
          <a:srcRect r="3906"/>
          <a:stretch>
            <a:fillRect/>
          </a:stretch>
        </p:blipFill>
        <p:spPr bwMode="auto">
          <a:xfrm>
            <a:off x="4944878" y="3629620"/>
            <a:ext cx="4199122" cy="181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7200" y="3861048"/>
            <a:ext cx="461885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err="1">
                <a:solidFill>
                  <a:schemeClr val="accent1"/>
                </a:solidFill>
              </a:rPr>
              <a:t>Proteus</a:t>
            </a:r>
            <a:r>
              <a:rPr lang="ru-RU" dirty="0">
                <a:solidFill>
                  <a:schemeClr val="accent1"/>
                </a:solidFill>
              </a:rPr>
              <a:t> (</a:t>
            </a:r>
            <a:r>
              <a:rPr lang="ru-RU" dirty="0" err="1">
                <a:solidFill>
                  <a:schemeClr val="accent1"/>
                </a:solidFill>
              </a:rPr>
              <a:t>Scaled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Composites</a:t>
            </a:r>
            <a:r>
              <a:rPr lang="ru-RU" dirty="0">
                <a:solidFill>
                  <a:schemeClr val="accent1"/>
                </a:solidFill>
              </a:rPr>
              <a:t>, США). 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</a:rPr>
              <a:t>Есть пилотируемый и беспилотный варианты. 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</a:rPr>
              <a:t>Тандемное расположение крыльев.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5657671"/>
            <a:ext cx="8435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Длина 17,1 м, размах крыльев 28 м, высота до 16 км,  нагрузка 3,2 т, взлетная масса 5,6 т, максимальная скорость 520 км/ч, длительность полета до 18 ч. Силовая установка – два ТРД тягой по 10,2 кН.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2546851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/>
              <a:t>С жестким крылом: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dirty="0"/>
              <a:t>Существует много БПЛА самолетного типа. Практически все компоновки самолета, которые встречаются в пилотируемой авиации, есть и в беспилотной.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3404026"/>
            <a:ext cx="440283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accent1"/>
                </a:solidFill>
              </a:rPr>
              <a:t>RQ-4 </a:t>
            </a:r>
            <a:r>
              <a:rPr lang="ru-RU" b="1" dirty="0" err="1">
                <a:solidFill>
                  <a:schemeClr val="accent1"/>
                </a:solidFill>
              </a:rPr>
              <a:t>Global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b="1" dirty="0" err="1">
                <a:solidFill>
                  <a:schemeClr val="accent1"/>
                </a:solidFill>
              </a:rPr>
              <a:t>Hawk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1"/>
                </a:solidFill>
              </a:rPr>
              <a:t>(</a:t>
            </a:r>
            <a:r>
              <a:rPr lang="ru-RU" dirty="0" err="1">
                <a:solidFill>
                  <a:schemeClr val="accent1"/>
                </a:solidFill>
              </a:rPr>
              <a:t>Northrop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Grumman</a:t>
            </a:r>
            <a:r>
              <a:rPr lang="ru-RU" dirty="0">
                <a:solidFill>
                  <a:schemeClr val="accent1"/>
                </a:solidFill>
              </a:rPr>
              <a:t>, США). 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</a:rPr>
              <a:t>В носовой части фюзеляжа размещено радиолокационное, оптическое и связное оборудование. 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</a:rPr>
              <a:t>Изготовлен из </a:t>
            </a:r>
            <a:r>
              <a:rPr lang="ru-RU" dirty="0" err="1">
                <a:solidFill>
                  <a:schemeClr val="accent1"/>
                </a:solidFill>
              </a:rPr>
              <a:t>углеволокна</a:t>
            </a:r>
            <a:r>
              <a:rPr lang="ru-RU" dirty="0">
                <a:solidFill>
                  <a:schemeClr val="accent1"/>
                </a:solidFill>
              </a:rPr>
              <a:t> и алюминиевых сплавов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5657671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Длина 13,5 м, размах крыльев 35 м, высота до 18 км,  нагрузка 900 кг, взлетная масса 15 т, максимальная скорость 640 км/ч, длительность полета до 30 ч. Силовая установка – ТРД тягой 34,5 кН.</a:t>
            </a:r>
          </a:p>
        </p:txBody>
      </p:sp>
      <p:pic>
        <p:nvPicPr>
          <p:cNvPr id="21506" name="Picture 2" descr="Картинки по запросу global hawk dr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396" y="3068960"/>
            <a:ext cx="4048861" cy="2456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2115964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/>
              <a:t>С жестким крылом: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dirty="0"/>
              <a:t>В качестве движителей используются тянущие или толкающие винты, а также импеллеры или реактивные двигатели.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3404026"/>
            <a:ext cx="497889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err="1">
                <a:solidFill>
                  <a:schemeClr val="accent1"/>
                </a:solidFill>
              </a:rPr>
              <a:t>Viking</a:t>
            </a:r>
            <a:r>
              <a:rPr lang="ru-RU" b="1" dirty="0">
                <a:solidFill>
                  <a:schemeClr val="accent1"/>
                </a:solidFill>
              </a:rPr>
              <a:t> 300 </a:t>
            </a:r>
            <a:r>
              <a:rPr lang="ru-RU" dirty="0">
                <a:solidFill>
                  <a:schemeClr val="accent1"/>
                </a:solidFill>
              </a:rPr>
              <a:t>(L-3 </a:t>
            </a:r>
            <a:r>
              <a:rPr lang="ru-RU" dirty="0" err="1">
                <a:solidFill>
                  <a:schemeClr val="accent1"/>
                </a:solidFill>
              </a:rPr>
              <a:t>Unmanned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Systems</a:t>
            </a:r>
            <a:r>
              <a:rPr lang="ru-RU" dirty="0">
                <a:solidFill>
                  <a:schemeClr val="accent1"/>
                </a:solidFill>
              </a:rPr>
              <a:t>, США). 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</a:rPr>
              <a:t>Полностью из композитных материалов. Оснащен двухтактным ДВС мощностью 25 л.с. с толкающим винтом.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</a:rPr>
              <a:t>Взлет и посадка могут выполняться с неподготовленных поверхностей.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5657671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Длительность полета до 10 ч., скорость до 100 км/ч. Максимальная взлетная масса 144 кг, масса полезной нагрузки 13,5 кг. Радиус действия составляет до 75 км.</a:t>
            </a:r>
          </a:p>
        </p:txBody>
      </p:sp>
      <p:pic>
        <p:nvPicPr>
          <p:cNvPr id="21507" name="Picture 3" descr="pic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219000"/>
            <a:ext cx="3654698" cy="23702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2300630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/>
              <a:t>С жестким крылом: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dirty="0"/>
              <a:t>Для взлета необходима ВПП, для некоторых типов – стартовые катапульты. Есть также легкие БПЛА, запускаемые «с руки». При посадке может применяться ВПП, парашют или тормозные тросы.</a:t>
            </a:r>
          </a:p>
        </p:txBody>
      </p:sp>
      <p:pic>
        <p:nvPicPr>
          <p:cNvPr id="28674" name="Picture 2" descr="pic_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1"/>
            <a:ext cx="3888432" cy="26965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8675" name="Picture 3" descr="pic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780928"/>
            <a:ext cx="2987576" cy="201320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8676" name="Picture 4" descr="pic_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837575"/>
            <a:ext cx="3021484" cy="204780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2631490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4000" spc="200" dirty="0"/>
              <a:t>С жестким крылом:</a:t>
            </a:r>
          </a:p>
          <a:p>
            <a:pPr marL="0" indent="0" algn="just">
              <a:buNone/>
            </a:pPr>
            <a:r>
              <a:rPr lang="ru-RU" sz="2400" dirty="0"/>
              <a:t>Взлет и посадка – это процессы трудоемкие и затратные, поэтому применяют самолеты вертикального взлета и посадки (СВВП).</a:t>
            </a:r>
          </a:p>
          <a:p>
            <a:pPr marL="0" indent="0" algn="just">
              <a:buNone/>
            </a:pPr>
            <a:r>
              <a:rPr lang="ru-RU" sz="2400" dirty="0"/>
              <a:t>Бывают с вертикальным (</a:t>
            </a:r>
            <a:r>
              <a:rPr lang="ru-RU" sz="2400" dirty="0" err="1"/>
              <a:t>тэйлситтеры</a:t>
            </a:r>
            <a:r>
              <a:rPr lang="ru-RU" sz="2400" dirty="0"/>
              <a:t>) и с горизонтальным положением фюзеляжа.</a:t>
            </a:r>
          </a:p>
        </p:txBody>
      </p:sp>
      <p:pic>
        <p:nvPicPr>
          <p:cNvPr id="29698" name="Picture 2" descr="pic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071" y="3284984"/>
            <a:ext cx="2563294" cy="295718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50798" y="6211669"/>
            <a:ext cx="3131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/>
              <a:t>Тэйлситтер</a:t>
            </a:r>
            <a:r>
              <a:rPr lang="ru-RU" sz="1600" dirty="0"/>
              <a:t> </a:t>
            </a:r>
            <a:r>
              <a:rPr lang="ru-RU" sz="1600" dirty="0" err="1"/>
              <a:t>SkyTote</a:t>
            </a:r>
            <a:r>
              <a:rPr lang="ru-RU" sz="1600" dirty="0"/>
              <a:t> (</a:t>
            </a:r>
            <a:r>
              <a:rPr lang="ru-RU" sz="1600" dirty="0" err="1"/>
              <a:t>AeroVironment</a:t>
            </a:r>
            <a:r>
              <a:rPr lang="ru-RU" sz="1600" dirty="0"/>
              <a:t>, США, 2006)</a:t>
            </a:r>
          </a:p>
        </p:txBody>
      </p:sp>
      <p:pic>
        <p:nvPicPr>
          <p:cNvPr id="29699" name="Picture 3" descr="pic_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1736" y="3356992"/>
            <a:ext cx="4320480" cy="292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355976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/>
              <a:t>BattleHog</a:t>
            </a:r>
            <a:r>
              <a:rPr lang="ru-RU" dirty="0"/>
              <a:t> 100х </a:t>
            </a:r>
          </a:p>
          <a:p>
            <a:pPr algn="ctr"/>
            <a:r>
              <a:rPr lang="ru-RU" dirty="0"/>
              <a:t>(</a:t>
            </a:r>
            <a:r>
              <a:rPr lang="ru-RU" dirty="0" err="1"/>
              <a:t>American</a:t>
            </a:r>
            <a:r>
              <a:rPr lang="ru-RU" dirty="0"/>
              <a:t> </a:t>
            </a:r>
            <a:r>
              <a:rPr lang="ru-RU" dirty="0" err="1"/>
              <a:t>Dynamics</a:t>
            </a:r>
            <a:r>
              <a:rPr lang="ru-RU" dirty="0"/>
              <a:t>, США, 2006)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1561966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/>
              <a:t>С жестким крылом: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dirty="0"/>
              <a:t>Также существуют БПЛА с жестким зонтообразным крылом, использующие эффект </a:t>
            </a:r>
            <a:r>
              <a:rPr lang="ru-RU" sz="2400" dirty="0" err="1"/>
              <a:t>Коанды</a:t>
            </a:r>
            <a:r>
              <a:rPr lang="ru-RU" sz="2400" dirty="0"/>
              <a:t>.*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6372036"/>
            <a:ext cx="8185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*Анри </a:t>
            </a:r>
            <a:r>
              <a:rPr lang="ru-RU" dirty="0" err="1"/>
              <a:t>Коанда</a:t>
            </a:r>
            <a:r>
              <a:rPr lang="ru-RU" dirty="0"/>
              <a:t> – румынский учёный, обнаруживший этот эффект в 1932 г.</a:t>
            </a:r>
          </a:p>
        </p:txBody>
      </p:sp>
      <p:pic>
        <p:nvPicPr>
          <p:cNvPr id="30722" name="Picture 2" descr="pic_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636912"/>
            <a:ext cx="4702009" cy="311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57200" y="2551837"/>
            <a:ext cx="3466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Над крылом установлен вентилятор или реактивный двигатель, создающий поток воздуха, выходящий через узкую щель и настилающий криволинейную поверхность.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ru-RU" spc="300" dirty="0"/>
              <a:t>Принятые сокращения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3120"/>
            <a:ext cx="8229600" cy="4208844"/>
          </a:xfrm>
        </p:spPr>
        <p:txBody>
          <a:bodyPr>
            <a:sp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ru-RU" sz="3000" dirty="0">
                <a:solidFill>
                  <a:schemeClr val="tx2"/>
                </a:solidFill>
              </a:rPr>
              <a:t>БПЛА – беспилотный летательный аппарат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ru-RU" sz="3000" dirty="0">
                <a:solidFill>
                  <a:schemeClr val="tx2"/>
                </a:solidFill>
              </a:rPr>
              <a:t>ВПП – взлетно-посадочная полоса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ru-RU" sz="3000" dirty="0">
                <a:solidFill>
                  <a:schemeClr val="tx2"/>
                </a:solidFill>
              </a:rPr>
              <a:t>ДВС – двигатель внутреннего сгорания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ru-RU" sz="3000" dirty="0">
                <a:solidFill>
                  <a:schemeClr val="tx2"/>
                </a:solidFill>
              </a:rPr>
              <a:t>ЛА – летательный аппарат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ru-RU" sz="3000" dirty="0">
                <a:solidFill>
                  <a:schemeClr val="tx2"/>
                </a:solidFill>
              </a:rPr>
              <a:t>РЭБ – радиоэлектронная борьба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ru-RU" sz="3000" dirty="0">
                <a:solidFill>
                  <a:schemeClr val="tx2"/>
                </a:solidFill>
              </a:rPr>
              <a:t>ТРД – турбореактивный двигатель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3408625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/>
              <a:t>С жестким крылом: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dirty="0"/>
              <a:t>В Великобритании фирмой AESIR испытан БПЛА </a:t>
            </a:r>
            <a:r>
              <a:rPr lang="ru-RU" sz="2400" dirty="0" err="1"/>
              <a:t>Embler</a:t>
            </a:r>
            <a:r>
              <a:rPr lang="ru-RU" sz="2400" dirty="0"/>
              <a:t>. Корпус – из углепластика. Привод вентилятора – электромотор. Время полета до 10 мин. Управление рысканьем – с помощью заслонок в выходной щели </a:t>
            </a:r>
            <a:r>
              <a:rPr lang="ru-RU" sz="2400" dirty="0" err="1"/>
              <a:t>вентиляторного</a:t>
            </a:r>
            <a:r>
              <a:rPr lang="ru-RU" sz="2400" dirty="0"/>
              <a:t> канала, управление креном и </a:t>
            </a:r>
            <a:r>
              <a:rPr lang="ru-RU" sz="2400" dirty="0" err="1"/>
              <a:t>тангажом</a:t>
            </a:r>
            <a:r>
              <a:rPr lang="ru-RU" sz="2400" dirty="0"/>
              <a:t> – с помощью четырех закрылков у кромки зонтообразной поверхности.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118350"/>
            <a:ext cx="4752528" cy="264134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3039294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/>
              <a:t>С жестким крылом: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dirty="0"/>
              <a:t>Также компания AESIR объявила о построении крупного БПЛА </a:t>
            </a:r>
            <a:r>
              <a:rPr lang="ru-RU" sz="2400" dirty="0" err="1"/>
              <a:t>Hoder</a:t>
            </a:r>
            <a:r>
              <a:rPr lang="ru-RU" sz="2400" dirty="0"/>
              <a:t>. Он будет иметь 2 </a:t>
            </a:r>
            <a:r>
              <a:rPr lang="ru-RU" sz="2400" dirty="0" err="1"/>
              <a:t>вентиляторных</a:t>
            </a:r>
            <a:r>
              <a:rPr lang="ru-RU" sz="2400" dirty="0"/>
              <a:t> движителя, приводимых от ДВС. Угол расположения лопаток вентиляторов регулируемый для управления полетом. Собственная масса 1500 кг, масса полезной нагрузки 500 кг. Продолжительность полета до 8 ч.</a:t>
            </a:r>
          </a:p>
        </p:txBody>
      </p:sp>
      <p:pic>
        <p:nvPicPr>
          <p:cNvPr id="31746" name="Picture 2" descr="pic_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2544" y="3789040"/>
            <a:ext cx="2835920" cy="300303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1747" name="Picture 3" descr="pic_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3789039"/>
            <a:ext cx="4773400" cy="296974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4016484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800"/>
              </a:spcAft>
              <a:buNone/>
            </a:pPr>
            <a:r>
              <a:rPr lang="ru-RU" sz="4000" spc="200" dirty="0"/>
              <a:t>С гибким крылом:</a:t>
            </a:r>
          </a:p>
          <a:p>
            <a:pPr marL="0" indent="0" algn="just">
              <a:spcAft>
                <a:spcPts val="2400"/>
              </a:spcAft>
              <a:buNone/>
            </a:pPr>
            <a:r>
              <a:rPr lang="ru-RU" sz="2400" dirty="0"/>
              <a:t>Это дешевые и экономичные ЛА, в которых используется не жесткое, а гибкое (мягкое) крыло из ткани, эластичного или композитного полимерного материала.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dirty="0"/>
              <a:t>Среди них можно выделить:</a:t>
            </a:r>
          </a:p>
          <a:p>
            <a:pPr marL="358775" indent="-358775" algn="just">
              <a:spcAft>
                <a:spcPts val="600"/>
              </a:spcAft>
            </a:pPr>
            <a:r>
              <a:rPr lang="ru-RU" sz="3200" dirty="0"/>
              <a:t>моторизованные </a:t>
            </a:r>
            <a:r>
              <a:rPr lang="ru-RU" sz="3200" dirty="0" err="1"/>
              <a:t>парапланы</a:t>
            </a:r>
            <a:r>
              <a:rPr lang="ru-RU" sz="3200" dirty="0"/>
              <a:t>;</a:t>
            </a:r>
          </a:p>
          <a:p>
            <a:pPr marL="358775" indent="-358775" algn="just">
              <a:spcAft>
                <a:spcPts val="600"/>
              </a:spcAft>
            </a:pPr>
            <a:r>
              <a:rPr lang="ru-RU" sz="3200" dirty="0"/>
              <a:t>моторизованные дельтапланы.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4047262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/>
              <a:t>С гибким крылом: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2400" b="1" dirty="0"/>
              <a:t>Моторизованные </a:t>
            </a:r>
            <a:r>
              <a:rPr lang="ru-RU" sz="2400" b="1" dirty="0" err="1"/>
              <a:t>парапланы</a:t>
            </a:r>
            <a:r>
              <a:rPr lang="ru-RU" sz="2400" b="1" dirty="0"/>
              <a:t> </a:t>
            </a:r>
            <a:r>
              <a:rPr lang="ru-RU" sz="2400" dirty="0"/>
              <a:t>имеют управляемое прямоугольное или эллипсовидное парашют-крыло, снабжённое </a:t>
            </a:r>
            <a:r>
              <a:rPr lang="ru-RU" sz="2400" dirty="0" err="1"/>
              <a:t>мототележкой</a:t>
            </a:r>
            <a:r>
              <a:rPr lang="ru-RU" sz="2400" dirty="0"/>
              <a:t> с воздушным винтом для автономного разбега и самостоятельного полёта.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2400" dirty="0"/>
              <a:t>Достоинство – экономичность. Снабжены ДВС, способны долгое время медленно барражировать над объектом, производя, например, видеосъемку. Для взлета требуется площадка длиной всего 2-3 м.</a:t>
            </a:r>
          </a:p>
        </p:txBody>
      </p:sp>
      <p:pic>
        <p:nvPicPr>
          <p:cNvPr id="4" name="Picture 2" descr="pic_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293096"/>
            <a:ext cx="2376264" cy="237626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" y="46531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dirty="0"/>
              <a:t>Недостаток – трудность управления, т.к. нет жесткой связи с крылом, а также зависимость от погодных условий (ветра).</a:t>
            </a:r>
          </a:p>
        </p:txBody>
      </p:sp>
      <p:pic>
        <p:nvPicPr>
          <p:cNvPr id="6" name="Picture 3" descr="pic_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350369"/>
            <a:ext cx="1313726" cy="10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ic_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6731" y="5529815"/>
            <a:ext cx="1171792" cy="118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499992" y="6577607"/>
            <a:ext cx="4644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Беспилотные </a:t>
            </a:r>
            <a:r>
              <a:rPr lang="ru-RU" sz="1400" dirty="0" err="1"/>
              <a:t>мотопарапланы</a:t>
            </a:r>
            <a:r>
              <a:rPr lang="ru-RU" sz="1400" dirty="0"/>
              <a:t> фирмы </a:t>
            </a:r>
            <a:r>
              <a:rPr lang="ru-RU" sz="1400" dirty="0" err="1"/>
              <a:t>Atair</a:t>
            </a:r>
            <a:r>
              <a:rPr lang="ru-RU" sz="1400" dirty="0"/>
              <a:t> </a:t>
            </a:r>
            <a:r>
              <a:rPr lang="ru-RU" sz="1400" dirty="0" err="1"/>
              <a:t>Aerospace</a:t>
            </a:r>
            <a:endParaRPr lang="ru-RU" sz="1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3854901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/>
              <a:t>С гибким крылом: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2400" b="1" dirty="0"/>
              <a:t>Моторизованный дельтаплан </a:t>
            </a:r>
            <a:r>
              <a:rPr lang="ru-RU" sz="2400" dirty="0"/>
              <a:t>– его крыло имеет три трубы, соединённые в передней точке и образующие «веер» с углом 90..140</a:t>
            </a:r>
            <a:r>
              <a:rPr lang="en-US" sz="2400" dirty="0">
                <a:latin typeface="Times New Roman"/>
                <a:cs typeface="Times New Roman"/>
              </a:rPr>
              <a:t>º</a:t>
            </a:r>
            <a:r>
              <a:rPr lang="ru-RU" sz="2400" dirty="0"/>
              <a:t>. Между трубами натянута прочная ткань. Крыло крепится на тележку, на которой смонтированы двигатель с винтом. Управляется с помощью дополнительных аэродинамических элементов, небольшой деформацией крыла или с помощью перемещаемого центра тяжести.</a:t>
            </a:r>
          </a:p>
        </p:txBody>
      </p:sp>
      <p:pic>
        <p:nvPicPr>
          <p:cNvPr id="2050" name="Picture 2" descr="pic_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8190" y="4479627"/>
            <a:ext cx="3574371" cy="240575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" y="4826675"/>
            <a:ext cx="4834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Скорость до 130 км/ч, высота полёта до 6 км. Проще и стабильнее в управлении, чем </a:t>
            </a:r>
            <a:r>
              <a:rPr lang="ru-RU" sz="2400" dirty="0" err="1"/>
              <a:t>парапланы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3000821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/>
              <a:t>БПЛА вертолетного типа: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b="1" dirty="0"/>
              <a:t>Одновинтовая схема </a:t>
            </a:r>
            <a:r>
              <a:rPr lang="ru-RU" sz="2200" dirty="0"/>
              <a:t>наиболее распространена.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100" spc="200" dirty="0"/>
              <a:t>Достоинства</a:t>
            </a:r>
            <a:r>
              <a:rPr lang="ru-RU" sz="2100" dirty="0"/>
              <a:t>: простота конструкции и системы управления.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100" spc="200" dirty="0"/>
              <a:t>Недостатки</a:t>
            </a:r>
            <a:r>
              <a:rPr lang="ru-RU" sz="2100" dirty="0"/>
              <a:t>: большие габариты; потеря мощности на рулевом винте (до 10%); уязвимость рулевого винта при полете у земли.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100" dirty="0"/>
              <a:t>Вместо рулевого винта может быть </a:t>
            </a:r>
            <a:r>
              <a:rPr lang="ru-RU" sz="2100" dirty="0" err="1"/>
              <a:t>фенестрон</a:t>
            </a:r>
            <a:r>
              <a:rPr lang="ru-RU" sz="2100" dirty="0"/>
              <a:t> или система </a:t>
            </a:r>
            <a:r>
              <a:rPr lang="en-US" sz="2100" dirty="0"/>
              <a:t>NOTAR</a:t>
            </a:r>
            <a:r>
              <a:rPr lang="ru-RU" sz="2100" dirty="0"/>
              <a:t>.</a:t>
            </a:r>
          </a:p>
        </p:txBody>
      </p:sp>
      <p:pic>
        <p:nvPicPr>
          <p:cNvPr id="1026" name="Picture 2" descr="pic_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9600" y="3789040"/>
            <a:ext cx="5384800" cy="255746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31640" y="6346503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RQ-8A </a:t>
            </a:r>
            <a:r>
              <a:rPr lang="ru-RU" dirty="0" err="1"/>
              <a:t>Fire</a:t>
            </a:r>
            <a:r>
              <a:rPr lang="ru-RU" dirty="0"/>
              <a:t> </a:t>
            </a:r>
            <a:r>
              <a:rPr lang="ru-RU" dirty="0" err="1"/>
              <a:t>Scout</a:t>
            </a:r>
            <a:r>
              <a:rPr lang="ru-RU" dirty="0"/>
              <a:t>  (</a:t>
            </a:r>
            <a:r>
              <a:rPr lang="ru-RU" dirty="0" err="1"/>
              <a:t>Northrop</a:t>
            </a:r>
            <a:r>
              <a:rPr lang="ru-RU" dirty="0"/>
              <a:t> </a:t>
            </a:r>
            <a:r>
              <a:rPr lang="ru-RU" dirty="0" err="1"/>
              <a:t>Grumman</a:t>
            </a:r>
            <a:r>
              <a:rPr lang="ru-RU" dirty="0"/>
              <a:t>, США, 2005)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2531462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/>
              <a:t>БПЛА вертолетного типа: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b="1" dirty="0"/>
              <a:t>Двухвинтовая </a:t>
            </a:r>
            <a:r>
              <a:rPr lang="ru-RU" sz="2400" b="1" dirty="0" err="1"/>
              <a:t>соосная</a:t>
            </a:r>
            <a:r>
              <a:rPr lang="ru-RU" sz="2400" b="1" dirty="0"/>
              <a:t> схема:</a:t>
            </a:r>
            <a:r>
              <a:rPr lang="ru-RU" sz="2200" dirty="0"/>
              <a:t> </a:t>
            </a:r>
          </a:p>
          <a:p>
            <a:pPr marL="0" indent="0" algn="just">
              <a:buNone/>
            </a:pPr>
            <a:r>
              <a:rPr lang="ru-RU" sz="2400" spc="200" dirty="0"/>
              <a:t>Достоинство</a:t>
            </a:r>
            <a:r>
              <a:rPr lang="ru-RU" sz="2400" dirty="0"/>
              <a:t>: малые габариты. </a:t>
            </a:r>
          </a:p>
          <a:p>
            <a:pPr marL="0" indent="0" algn="just">
              <a:buNone/>
            </a:pPr>
            <a:r>
              <a:rPr lang="ru-RU" sz="2400" spc="200" dirty="0"/>
              <a:t>Недостатки</a:t>
            </a:r>
            <a:r>
              <a:rPr lang="ru-RU" sz="2400" dirty="0"/>
              <a:t>: сложная трансмиссия и управление; недостаточная устойчивость на авторотации.</a:t>
            </a:r>
            <a:endParaRPr lang="ru-RU" sz="2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637203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 АХ Х-240 (</a:t>
            </a:r>
            <a:r>
              <a:rPr lang="ru-RU" dirty="0" err="1"/>
              <a:t>Swiss</a:t>
            </a:r>
            <a:r>
              <a:rPr lang="ru-RU" dirty="0"/>
              <a:t> UAV, Швейцария, 2010)</a:t>
            </a:r>
          </a:p>
        </p:txBody>
      </p:sp>
      <p:pic>
        <p:nvPicPr>
          <p:cNvPr id="2050" name="Picture 2" descr="pic_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499" y="3356993"/>
            <a:ext cx="5135003" cy="301218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3270126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/>
              <a:t>БПЛА вертолетного типа: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b="1" dirty="0"/>
              <a:t>Двухвинтовая поперечная схема:</a:t>
            </a:r>
            <a:r>
              <a:rPr lang="ru-RU" sz="2200" dirty="0"/>
              <a:t> </a:t>
            </a:r>
          </a:p>
          <a:p>
            <a:pPr marL="0" indent="0" algn="just">
              <a:buNone/>
            </a:pPr>
            <a:r>
              <a:rPr lang="ru-RU" sz="2400" spc="200" dirty="0"/>
              <a:t>Достоинства</a:t>
            </a:r>
            <a:r>
              <a:rPr lang="ru-RU" sz="2400" dirty="0"/>
              <a:t>: симметрия схемы; экономичность; высокая грузоподъемность. </a:t>
            </a:r>
          </a:p>
          <a:p>
            <a:pPr marL="0" indent="0" algn="just">
              <a:buNone/>
            </a:pPr>
            <a:r>
              <a:rPr lang="ru-RU" sz="2400" spc="200" dirty="0"/>
              <a:t>Недостатки</a:t>
            </a:r>
            <a:r>
              <a:rPr lang="ru-RU" sz="2400" dirty="0"/>
              <a:t>: сложность конструкции; необходима синхронизация винтов; дополнительная масса и лобовое сопротивление фермы, поддерживающей крыло.</a:t>
            </a:r>
            <a:endParaRPr lang="ru-RU" sz="2100" dirty="0"/>
          </a:p>
        </p:txBody>
      </p:sp>
      <p:pic>
        <p:nvPicPr>
          <p:cNvPr id="3074" name="Picture 2" descr="pic_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861048"/>
            <a:ext cx="3528392" cy="154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ic_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5825" y="3861048"/>
            <a:ext cx="3268663" cy="15573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076" name="Picture 4" descr="pic_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5748" y="5013176"/>
            <a:ext cx="2412504" cy="181405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3270126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/>
              <a:t>БПЛА вертолетного типа: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b="1" dirty="0"/>
              <a:t>Двухвинтовая продольная схема:</a:t>
            </a:r>
            <a:r>
              <a:rPr lang="ru-RU" sz="2200" dirty="0"/>
              <a:t> </a:t>
            </a:r>
          </a:p>
          <a:p>
            <a:pPr marL="0" indent="0" algn="just">
              <a:buNone/>
            </a:pPr>
            <a:r>
              <a:rPr lang="ru-RU" sz="2400" spc="200" dirty="0"/>
              <a:t>Достоинство: </a:t>
            </a:r>
            <a:r>
              <a:rPr lang="ru-RU" sz="2400" dirty="0"/>
              <a:t>большой объем грузовой кабины.</a:t>
            </a:r>
          </a:p>
          <a:p>
            <a:pPr marL="0" indent="0" algn="just">
              <a:buNone/>
            </a:pPr>
            <a:r>
              <a:rPr lang="ru-RU" sz="2400" spc="200" dirty="0"/>
              <a:t>Недостатки</a:t>
            </a:r>
            <a:r>
              <a:rPr lang="ru-RU" sz="2400" dirty="0"/>
              <a:t>: сложная трансмиссия; необходима синхронизация вращения винтов; большие индуктивные потери при горизонтальном полете; сложная посадка при авторотации.</a:t>
            </a:r>
            <a:endParaRPr lang="ru-RU" sz="2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637203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DP-6 </a:t>
            </a:r>
            <a:r>
              <a:rPr lang="ru-RU" dirty="0" err="1"/>
              <a:t>Whisper</a:t>
            </a:r>
            <a:r>
              <a:rPr lang="ru-RU" dirty="0"/>
              <a:t> (</a:t>
            </a:r>
            <a:r>
              <a:rPr lang="ru-RU" dirty="0" err="1"/>
              <a:t>Dragonfly</a:t>
            </a:r>
            <a:r>
              <a:rPr lang="ru-RU" dirty="0"/>
              <a:t> </a:t>
            </a:r>
            <a:r>
              <a:rPr lang="ru-RU" dirty="0" err="1"/>
              <a:t>Pictures</a:t>
            </a:r>
            <a:r>
              <a:rPr lang="ru-RU" dirty="0"/>
              <a:t>, США, 2007)</a:t>
            </a:r>
          </a:p>
        </p:txBody>
      </p:sp>
      <p:pic>
        <p:nvPicPr>
          <p:cNvPr id="4098" name="Picture 2" descr="pic_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5949" y="3861048"/>
            <a:ext cx="4312102" cy="252028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2762295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/>
              <a:t>БПЛА вертолетного типа: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2400" b="1" dirty="0"/>
              <a:t>Реактивный вертолет:</a:t>
            </a:r>
            <a:r>
              <a:rPr lang="ru-RU" sz="2200" dirty="0"/>
              <a:t>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2400" spc="200" dirty="0"/>
              <a:t>Достоинства</a:t>
            </a:r>
            <a:r>
              <a:rPr lang="ru-RU" sz="2400" dirty="0"/>
              <a:t>: простая трансмиссия; малый вес.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2400" spc="200" dirty="0"/>
              <a:t>Недостатки: </a:t>
            </a:r>
            <a:r>
              <a:rPr lang="ru-RU" sz="2400" dirty="0"/>
              <a:t>сложная конструкция несущего винта и двигателей; большой расход топлива; шум при работе.</a:t>
            </a:r>
            <a:endParaRPr lang="ru-RU" sz="2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6444044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ORCA (</a:t>
            </a:r>
            <a:r>
              <a:rPr lang="ru-RU" dirty="0" err="1"/>
              <a:t>Swiss</a:t>
            </a:r>
            <a:r>
              <a:rPr lang="ru-RU" dirty="0"/>
              <a:t> </a:t>
            </a:r>
            <a:r>
              <a:rPr lang="ru-RU" dirty="0" err="1"/>
              <a:t>Unmanned</a:t>
            </a:r>
            <a:r>
              <a:rPr lang="ru-RU" dirty="0"/>
              <a:t> </a:t>
            </a:r>
            <a:r>
              <a:rPr lang="ru-RU" dirty="0" err="1"/>
              <a:t>Systems</a:t>
            </a:r>
            <a:r>
              <a:rPr lang="ru-RU" dirty="0"/>
              <a:t>, Швейцария, 2011)</a:t>
            </a:r>
          </a:p>
        </p:txBody>
      </p:sp>
      <p:pic>
        <p:nvPicPr>
          <p:cNvPr id="5122" name="Picture 2" descr="pic_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0524" y="3717032"/>
            <a:ext cx="504295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ru-RU" spc="300" dirty="0"/>
              <a:t>Содержание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3120"/>
            <a:ext cx="8229600" cy="4393510"/>
          </a:xfrm>
        </p:spPr>
        <p:txBody>
          <a:bodyPr>
            <a:spAutoFit/>
          </a:bodyPr>
          <a:lstStyle/>
          <a:p>
            <a:pPr marL="514350" indent="-514350">
              <a:spcAft>
                <a:spcPts val="1800"/>
              </a:spcAft>
            </a:pPr>
            <a:r>
              <a:rPr lang="ru-RU" sz="3200" b="1" dirty="0">
                <a:solidFill>
                  <a:schemeClr val="tx2"/>
                </a:solidFill>
              </a:rPr>
              <a:t>Определение</a:t>
            </a:r>
          </a:p>
          <a:p>
            <a:pPr marL="514350" indent="-514350">
              <a:spcAft>
                <a:spcPts val="1800"/>
              </a:spcAft>
            </a:pPr>
            <a:r>
              <a:rPr lang="ru-RU" sz="3200" b="1" dirty="0">
                <a:solidFill>
                  <a:schemeClr val="tx2"/>
                </a:solidFill>
              </a:rPr>
              <a:t>Достоинства и недостатки</a:t>
            </a:r>
          </a:p>
          <a:p>
            <a:pPr marL="514350" indent="-514350">
              <a:spcAft>
                <a:spcPts val="1800"/>
              </a:spcAft>
            </a:pPr>
            <a:r>
              <a:rPr lang="ru-RU" sz="3200" b="1" dirty="0">
                <a:solidFill>
                  <a:schemeClr val="tx2"/>
                </a:solidFill>
              </a:rPr>
              <a:t>Классификация</a:t>
            </a:r>
          </a:p>
          <a:p>
            <a:pPr marL="514350" indent="-514350">
              <a:spcAft>
                <a:spcPts val="1800"/>
              </a:spcAft>
            </a:pPr>
            <a:r>
              <a:rPr lang="ru-RU" sz="3200" b="1" dirty="0">
                <a:solidFill>
                  <a:schemeClr val="tx2"/>
                </a:solidFill>
              </a:rPr>
              <a:t>Области применения</a:t>
            </a:r>
          </a:p>
          <a:p>
            <a:pPr marL="514350" indent="-514350">
              <a:spcAft>
                <a:spcPts val="1800"/>
              </a:spcAft>
            </a:pPr>
            <a:r>
              <a:rPr lang="ru-RU" sz="3200" b="1" dirty="0">
                <a:solidFill>
                  <a:schemeClr val="tx2"/>
                </a:solidFill>
              </a:rPr>
              <a:t>Фильмы к просмотру</a:t>
            </a:r>
          </a:p>
          <a:p>
            <a:pPr marL="514350" indent="-514350">
              <a:spcAft>
                <a:spcPts val="1800"/>
              </a:spcAft>
            </a:pPr>
            <a:r>
              <a:rPr lang="ru-RU" sz="3200" b="1" dirty="0">
                <a:solidFill>
                  <a:schemeClr val="tx2"/>
                </a:solidFill>
              </a:rPr>
              <a:t>Интернет-ресурсы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2200602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/>
              <a:t>БПЛА вертолетного типа: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b="1" dirty="0"/>
              <a:t>Вертолет с крылом:</a:t>
            </a:r>
            <a:r>
              <a:rPr lang="ru-RU" sz="2200" dirty="0"/>
              <a:t>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2400" dirty="0"/>
              <a:t>Для увеличения скорости полета разгружают несущий винт постановкой крыла.</a:t>
            </a:r>
            <a:endParaRPr lang="ru-RU" sz="2100" dirty="0"/>
          </a:p>
        </p:txBody>
      </p:sp>
      <p:pic>
        <p:nvPicPr>
          <p:cNvPr id="6146" name="Picture 2" descr="pic_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677" y="2787715"/>
            <a:ext cx="3100239" cy="202384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147" name="Picture 3" descr="pic_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8333" y="4881286"/>
            <a:ext cx="3326075" cy="19119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148" name="Picture 4" descr="pic_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9402" y="2786936"/>
            <a:ext cx="3018606" cy="20401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149" name="Picture 5" descr="pic_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4901" y="4880277"/>
            <a:ext cx="2949007" cy="193309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2746906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/>
              <a:t>Винтокрылы: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dirty="0"/>
              <a:t>Для увеличения скорости используют крылья и дополнительные тянущие двигатели. Подъемная сила при вертикальном полете создается несущим винтом, а при горизонтальном – крылом с дополнительными тянущим (толкающим) винтом. </a:t>
            </a:r>
            <a:endParaRPr lang="ru-RU" sz="2100" dirty="0"/>
          </a:p>
        </p:txBody>
      </p:sp>
      <p:pic>
        <p:nvPicPr>
          <p:cNvPr id="7170" name="Picture 2" descr="pic_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5756" y="3356992"/>
            <a:ext cx="4392488" cy="29093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3528" y="6228601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/>
              <a:t>Sikorksy</a:t>
            </a:r>
            <a:r>
              <a:rPr lang="ru-RU" sz="1600" dirty="0"/>
              <a:t> S-97 </a:t>
            </a:r>
            <a:r>
              <a:rPr lang="ru-RU" sz="1600" dirty="0" err="1"/>
              <a:t>Raider</a:t>
            </a:r>
            <a:r>
              <a:rPr lang="ru-RU" sz="1600" dirty="0"/>
              <a:t> (США, 2014). Пилотируемый и беспилотный винтокрыл. </a:t>
            </a:r>
          </a:p>
          <a:p>
            <a:pPr algn="ctr"/>
            <a:r>
              <a:rPr lang="ru-RU" sz="1600" dirty="0"/>
              <a:t>Максимальная скорость 490 км/ч.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2008242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/>
              <a:t>Автожиры: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dirty="0"/>
              <a:t>Вместо крыла используется свободно вращающийся винт. Есть также маршевый тянущий (толкающий) винт, который сообщает автожиру горизонтальную скорость.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682734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Беспилотный автожир «Химик» (Россия, 2012)</a:t>
            </a:r>
          </a:p>
        </p:txBody>
      </p:sp>
      <p:pic>
        <p:nvPicPr>
          <p:cNvPr id="8194" name="Picture 2" descr="pic_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031" y="3100040"/>
            <a:ext cx="6103938" cy="2489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1438855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err="1"/>
              <a:t>Конвертопланы</a:t>
            </a:r>
            <a:r>
              <a:rPr lang="ru-RU" sz="4000" spc="200" dirty="0"/>
              <a:t>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000" dirty="0"/>
              <a:t>ЛА с поворотными винтами, которые на взлёте и при посадке работают как подъёмные, а в горизонтальном полёте – как тянущие.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3985900"/>
            <a:ext cx="3672408" cy="523220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/>
            <a:r>
              <a:rPr lang="ru-RU" sz="1400" dirty="0" err="1"/>
              <a:t>Smart</a:t>
            </a:r>
            <a:r>
              <a:rPr lang="ru-RU" sz="1400" dirty="0"/>
              <a:t> с поворотными винтами типа </a:t>
            </a:r>
            <a:r>
              <a:rPr lang="ru-RU" sz="1400" dirty="0" err="1"/>
              <a:t>Tiltrotor</a:t>
            </a:r>
            <a:r>
              <a:rPr lang="ru-RU" sz="1400" dirty="0"/>
              <a:t>  (Южная Корея, 2011)</a:t>
            </a:r>
          </a:p>
        </p:txBody>
      </p:sp>
      <p:pic>
        <p:nvPicPr>
          <p:cNvPr id="9218" name="Picture 2" descr="pic_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0" y="2166537"/>
            <a:ext cx="3458451" cy="1881084"/>
          </a:xfrm>
          <a:prstGeom prst="roundRect">
            <a:avLst>
              <a:gd name="adj" fmla="val 7041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9219" name="Picture 3" descr="pic_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7" y="2166536"/>
            <a:ext cx="3491879" cy="1862539"/>
          </a:xfrm>
          <a:prstGeom prst="roundRect">
            <a:avLst>
              <a:gd name="adj" fmla="val 8320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38191" y="3985900"/>
            <a:ext cx="39276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AD-150 с поворотными импеллерами (</a:t>
            </a:r>
            <a:r>
              <a:rPr lang="ru-RU" sz="1400" dirty="0" err="1"/>
              <a:t>American</a:t>
            </a:r>
            <a:r>
              <a:rPr lang="ru-RU" sz="1400" dirty="0"/>
              <a:t> </a:t>
            </a:r>
            <a:r>
              <a:rPr lang="ru-RU" sz="1400" dirty="0" err="1"/>
              <a:t>Dynamics</a:t>
            </a:r>
            <a:r>
              <a:rPr lang="ru-RU" sz="1400" dirty="0"/>
              <a:t>, США, 2008)</a:t>
            </a:r>
          </a:p>
        </p:txBody>
      </p:sp>
      <p:pic>
        <p:nvPicPr>
          <p:cNvPr id="9220" name="Picture 4" descr="pic_81"/>
          <p:cNvPicPr>
            <a:picLocks noChangeAspect="1" noChangeArrowheads="1"/>
          </p:cNvPicPr>
          <p:nvPr/>
        </p:nvPicPr>
        <p:blipFill>
          <a:blip r:embed="rId4" cstate="print"/>
          <a:srcRect t="3884" b="6796"/>
          <a:stretch>
            <a:fillRect/>
          </a:stretch>
        </p:blipFill>
        <p:spPr bwMode="auto">
          <a:xfrm>
            <a:off x="539552" y="4412891"/>
            <a:ext cx="3024336" cy="203955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04664" y="6362164"/>
            <a:ext cx="3294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Tiltwing</a:t>
            </a:r>
            <a:r>
              <a:rPr lang="ru-RU" sz="1400" dirty="0"/>
              <a:t> на вертикальном взлете</a:t>
            </a:r>
          </a:p>
          <a:p>
            <a:pPr algn="ctr"/>
            <a:r>
              <a:rPr lang="ru-RU" sz="1400" dirty="0"/>
              <a:t>(GH </a:t>
            </a:r>
            <a:r>
              <a:rPr lang="ru-RU" sz="1400" dirty="0" err="1"/>
              <a:t>Craft</a:t>
            </a:r>
            <a:r>
              <a:rPr lang="ru-RU" sz="1400" dirty="0"/>
              <a:t>, Япония, 2008)</a:t>
            </a:r>
          </a:p>
        </p:txBody>
      </p:sp>
      <p:pic>
        <p:nvPicPr>
          <p:cNvPr id="1026" name="Picture 2" descr="pic_82"/>
          <p:cNvPicPr>
            <a:picLocks noChangeAspect="1" noChangeArrowheads="1"/>
          </p:cNvPicPr>
          <p:nvPr/>
        </p:nvPicPr>
        <p:blipFill>
          <a:blip r:embed="rId5" cstate="print"/>
          <a:srcRect r="4770"/>
          <a:stretch>
            <a:fillRect/>
          </a:stretch>
        </p:blipFill>
        <p:spPr bwMode="auto">
          <a:xfrm>
            <a:off x="6008689" y="4509120"/>
            <a:ext cx="2202675" cy="190996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76056" y="6362164"/>
            <a:ext cx="4067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Spirit</a:t>
            </a:r>
            <a:r>
              <a:rPr lang="ru-RU" sz="1400" dirty="0"/>
              <a:t> - БПЛА типа </a:t>
            </a:r>
            <a:r>
              <a:rPr lang="ru-RU" sz="1400" dirty="0" err="1"/>
              <a:t>Freewing</a:t>
            </a:r>
            <a:r>
              <a:rPr lang="ru-RU" sz="1400" dirty="0"/>
              <a:t> </a:t>
            </a:r>
          </a:p>
          <a:p>
            <a:pPr algn="ctr"/>
            <a:r>
              <a:rPr lang="ru-RU" sz="1400" dirty="0"/>
              <a:t>(</a:t>
            </a:r>
            <a:r>
              <a:rPr lang="ru-RU" sz="1400" dirty="0" err="1"/>
              <a:t>Flight</a:t>
            </a:r>
            <a:r>
              <a:rPr lang="ru-RU" sz="1400" dirty="0"/>
              <a:t> </a:t>
            </a:r>
            <a:r>
              <a:rPr lang="ru-RU" sz="1400" dirty="0" err="1"/>
              <a:t>Technologies</a:t>
            </a:r>
            <a:r>
              <a:rPr lang="ru-RU" sz="1400" dirty="0"/>
              <a:t>, США)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3093154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err="1"/>
              <a:t>Мультикоптеры</a:t>
            </a:r>
            <a:r>
              <a:rPr lang="ru-RU" sz="4000" spc="200" dirty="0"/>
              <a:t>:</a:t>
            </a:r>
          </a:p>
          <a:p>
            <a:pPr marL="0" indent="0" algn="just">
              <a:buNone/>
            </a:pPr>
            <a:r>
              <a:rPr lang="ru-RU" sz="2000" dirty="0"/>
              <a:t>Имеют больше двух несущих винтов.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000" b="1" dirty="0" err="1"/>
              <a:t>Трикоптер</a:t>
            </a:r>
            <a:r>
              <a:rPr lang="ru-RU" sz="2000" dirty="0"/>
              <a:t> обычно движется двумя винтами вперед, а третий является хвостовым. Первые два винта имеют противоположные направления вращения и взаимно компенсируют реактивные моменты, у хвостового винта пары нет, поэтому для компенсации реактивного момента ось вращения этого винта немного наклоняют в сторону, противоположную направлению закручивания.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53884" y="6525344"/>
            <a:ext cx="56362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Трикоптер</a:t>
            </a:r>
            <a:r>
              <a:rPr lang="ru-RU" sz="1400" dirty="0"/>
              <a:t> и сервопривод отклонения его хвостового ротора</a:t>
            </a:r>
          </a:p>
        </p:txBody>
      </p:sp>
      <p:pic>
        <p:nvPicPr>
          <p:cNvPr id="2050" name="Picture 2" descr="pic_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16452"/>
            <a:ext cx="4717046" cy="28803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51" name="Picture 3" descr="pic_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716452"/>
            <a:ext cx="2880320" cy="28803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2854628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err="1"/>
              <a:t>Мультикоптеры</a:t>
            </a:r>
            <a:r>
              <a:rPr lang="ru-RU" sz="4000" spc="200" dirty="0"/>
              <a:t>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200" dirty="0"/>
              <a:t>Однако есть другие схемы, в которых корпуса всех двигателей жестко зафиксированы на своих местах. Причем все двигатели имеют симметричные им относительно горизонтальной плоскости двигатели с толкающими винтами, направленными вниз. Управление курсовым углом осуществляется изменением частоты вращения винтов.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53884" y="6309320"/>
            <a:ext cx="56362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У6-коптер</a:t>
            </a:r>
          </a:p>
        </p:txBody>
      </p:sp>
      <p:pic>
        <p:nvPicPr>
          <p:cNvPr id="3074" name="Picture 2" descr="pic_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573015"/>
            <a:ext cx="5328592" cy="26906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2300630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err="1"/>
              <a:t>Мультикоптеры</a:t>
            </a:r>
            <a:r>
              <a:rPr lang="ru-RU" sz="4000" spc="200" dirty="0"/>
              <a:t>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b="1" dirty="0"/>
              <a:t>Квадрокоптер</a:t>
            </a:r>
            <a:r>
              <a:rPr lang="ru-RU" sz="2400" dirty="0"/>
              <a:t> ‒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/>
              <a:t>самая распространенная среди </a:t>
            </a:r>
            <a:r>
              <a:rPr lang="ru-RU" sz="2400" dirty="0" err="1"/>
              <a:t>мультикоптеров</a:t>
            </a:r>
            <a:r>
              <a:rPr lang="ru-RU" sz="2400" dirty="0"/>
              <a:t> схема. Четыре жестко зафиксированных ротора дают возможность организовать довольно простое управление.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53884" y="6309320"/>
            <a:ext cx="56362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Квадрокоптер с видеокамерой</a:t>
            </a:r>
          </a:p>
        </p:txBody>
      </p:sp>
      <p:pic>
        <p:nvPicPr>
          <p:cNvPr id="4098" name="Picture 2" descr="pic_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96952"/>
            <a:ext cx="56864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1192634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err="1"/>
              <a:t>Мультикоптеры</a:t>
            </a:r>
            <a:r>
              <a:rPr lang="ru-RU" sz="4000" spc="200" dirty="0"/>
              <a:t>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dirty="0"/>
              <a:t>Существуют две схемы управления: схема «+» и схема «</a:t>
            </a:r>
            <a:r>
              <a:rPr lang="ru-RU" sz="2400" dirty="0" err="1"/>
              <a:t>х</a:t>
            </a:r>
            <a:r>
              <a:rPr lang="ru-RU" sz="2400" dirty="0"/>
              <a:t>».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050" y="2185988"/>
            <a:ext cx="52959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30932" y="4904000"/>
            <a:ext cx="86615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схеме «+»один из роторов является передним, противоположный ему – задним, и два ротора являются боковыми. В схеме «</a:t>
            </a:r>
            <a:r>
              <a:rPr lang="ru-RU" sz="2000" dirty="0" err="1"/>
              <a:t>х</a:t>
            </a:r>
            <a:r>
              <a:rPr lang="ru-RU" sz="2000" dirty="0"/>
              <a:t>» передними являются одновременно два ротора, два других являются задними, а смещения в боковом направлении также реализуются одновременно парой соответствующих роторов.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1192634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err="1"/>
              <a:t>Мультикоптеры</a:t>
            </a:r>
            <a:r>
              <a:rPr lang="ru-RU" sz="4000" spc="200" dirty="0"/>
              <a:t>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dirty="0"/>
              <a:t>Существуют две схемы управления: схема «+» и схема «</a:t>
            </a:r>
            <a:r>
              <a:rPr lang="ru-RU" sz="2400" dirty="0" err="1"/>
              <a:t>х</a:t>
            </a:r>
            <a:r>
              <a:rPr lang="ru-RU" sz="2400" dirty="0"/>
              <a:t>».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050" y="2185988"/>
            <a:ext cx="52959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30932" y="4904000"/>
            <a:ext cx="86615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Управление частотами вращения винтов для схемы «+» проще, чем для схемы «</a:t>
            </a:r>
            <a:r>
              <a:rPr lang="ru-RU" sz="2000" dirty="0" err="1"/>
              <a:t>х</a:t>
            </a:r>
            <a:r>
              <a:rPr lang="ru-RU" sz="2000" dirty="0"/>
              <a:t>», однако последняя используется все же чаще из-за преимуществ: фюзеляж может иметь вытянутую форму, бортовая видеокамера имеет более свободный обзор.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1192634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err="1"/>
              <a:t>Мультикоптеры</a:t>
            </a:r>
            <a:r>
              <a:rPr lang="ru-RU" sz="4000" spc="200" dirty="0"/>
              <a:t>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dirty="0"/>
              <a:t>Принцип движения </a:t>
            </a:r>
            <a:r>
              <a:rPr lang="ru-RU" sz="2400" dirty="0" err="1"/>
              <a:t>квадрокоптера</a:t>
            </a:r>
            <a:r>
              <a:rPr lang="ru-RU" sz="2400" dirty="0"/>
              <a:t> схемы «</a:t>
            </a:r>
            <a:r>
              <a:rPr lang="ru-RU" sz="2400" dirty="0" err="1"/>
              <a:t>х</a:t>
            </a:r>
            <a:r>
              <a:rPr lang="ru-RU" sz="2400" dirty="0"/>
              <a:t>»: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0932" y="1916832"/>
            <a:ext cx="570922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/>
              <a:t>Одна пара винтов вращается по часовой стрелке, другая – против. Если частоты вращения пар одинаковы, то аппарат неподвижен относительно вертикальной оси.</a:t>
            </a:r>
          </a:p>
          <a:p>
            <a:pPr algn="just">
              <a:spcAft>
                <a:spcPts val="600"/>
              </a:spcAft>
            </a:pPr>
            <a:r>
              <a:rPr lang="ru-RU" sz="2000" dirty="0"/>
              <a:t>Если увеличить частоту вращения одной пары, а другой – уменьшить на ту же величину (чтобы сохранить общий вертикальный вектор тяги неизменным), то будет поворот влево или вправо вокруг вертикальной оси.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44824"/>
            <a:ext cx="2808312" cy="3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30932" y="5103674"/>
            <a:ext cx="866154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/>
              <a:t>При одновременном одинаковом изменении частот вращения всех винтов будет подъем или снижение </a:t>
            </a:r>
            <a:r>
              <a:rPr lang="ru-RU" sz="2000" dirty="0" err="1"/>
              <a:t>квадрокоптера</a:t>
            </a:r>
            <a:r>
              <a:rPr lang="ru-RU" sz="2000" dirty="0"/>
              <a:t>. </a:t>
            </a:r>
          </a:p>
          <a:p>
            <a:pPr algn="just">
              <a:spcAft>
                <a:spcPts val="600"/>
              </a:spcAft>
            </a:pPr>
            <a:r>
              <a:rPr lang="ru-RU" sz="2000" dirty="0"/>
              <a:t>Для движения в сторону двигатель, соответствующий направлению желаемого смещения, уменьшает частоту вращения, </a:t>
            </a:r>
            <a:r>
              <a:rPr lang="ru-RU" sz="2000" dirty="0" err="1"/>
              <a:t>противополжный</a:t>
            </a:r>
            <a:r>
              <a:rPr lang="ru-RU" sz="2000" dirty="0"/>
              <a:t> ему – увеличивает, у двух других – частота не изменяется.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76872"/>
            <a:ext cx="8458200" cy="1470025"/>
          </a:xfrm>
        </p:spPr>
        <p:txBody>
          <a:bodyPr/>
          <a:lstStyle/>
          <a:p>
            <a:r>
              <a:rPr lang="ru-RU" b="1" cap="none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1192634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err="1"/>
              <a:t>Мультикоптеры</a:t>
            </a:r>
            <a:r>
              <a:rPr lang="ru-RU" sz="4000" spc="200" dirty="0"/>
              <a:t>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dirty="0"/>
              <a:t>Оборудование </a:t>
            </a:r>
            <a:r>
              <a:rPr lang="ru-RU" sz="2400" dirty="0" err="1"/>
              <a:t>квадрокоптера</a:t>
            </a:r>
            <a:r>
              <a:rPr lang="ru-RU" sz="2400" dirty="0"/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0932" y="5085184"/>
            <a:ext cx="86615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/>
              <a:t>Команды, принятые приемником, поступают в полетный контроллер в виде широтно-импульсного сигнала. Здесь они с учетом текущей навигационной информации (получаемой от встроенных гироскопов и акселерометров), а также с учетом сигналов с модуля GPS (опционально) преобразуются в широтно-импульсные сигналы управления двигателями, которые подаются на контроллеры частоты вращения двигателей (ESC – </a:t>
            </a:r>
            <a:r>
              <a:rPr lang="ru-RU" dirty="0" err="1"/>
              <a:t>Engine</a:t>
            </a:r>
            <a:r>
              <a:rPr lang="ru-RU" dirty="0"/>
              <a:t> </a:t>
            </a:r>
            <a:r>
              <a:rPr lang="ru-RU" dirty="0" err="1"/>
              <a:t>Speed</a:t>
            </a:r>
            <a:r>
              <a:rPr lang="ru-RU" dirty="0"/>
              <a:t> </a:t>
            </a:r>
            <a:r>
              <a:rPr lang="ru-RU" dirty="0" err="1"/>
              <a:t>Control</a:t>
            </a:r>
            <a:r>
              <a:rPr lang="ru-RU" dirty="0"/>
              <a:t>).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3699" y="1844824"/>
            <a:ext cx="4956602" cy="325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1192634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err="1"/>
              <a:t>Мультикоптеры</a:t>
            </a:r>
            <a:r>
              <a:rPr lang="ru-RU" sz="4000" spc="200" dirty="0"/>
              <a:t>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dirty="0"/>
              <a:t>Оборудование </a:t>
            </a:r>
            <a:r>
              <a:rPr lang="ru-RU" sz="2400" dirty="0" err="1"/>
              <a:t>квадрокоптера</a:t>
            </a:r>
            <a:r>
              <a:rPr lang="ru-RU" sz="2400" dirty="0"/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0932" y="5085184"/>
            <a:ext cx="866154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/>
              <a:t>Назначение ESC – преобразование управляющих широтно-импульсных сигналов в синусоидальные трехфазные напряжения для обмоток </a:t>
            </a:r>
            <a:r>
              <a:rPr lang="ru-RU" dirty="0" err="1"/>
              <a:t>бесколлекторных</a:t>
            </a:r>
            <a:r>
              <a:rPr lang="ru-RU" dirty="0"/>
              <a:t> электродвигателей. </a:t>
            </a:r>
          </a:p>
          <a:p>
            <a:pPr algn="just">
              <a:spcAft>
                <a:spcPts val="600"/>
              </a:spcAft>
            </a:pPr>
            <a:r>
              <a:rPr lang="ru-RU" dirty="0"/>
              <a:t>Типичный источник питания – это </a:t>
            </a:r>
            <a:r>
              <a:rPr lang="ru-RU" dirty="0" err="1"/>
              <a:t>литий-полимерные</a:t>
            </a:r>
            <a:r>
              <a:rPr lang="ru-RU" dirty="0"/>
              <a:t> аккумуляторы. Потребляемые токи – от единиц до сотен ампер.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3699" y="1844824"/>
            <a:ext cx="4956602" cy="325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3208571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err="1"/>
              <a:t>Мультикоптеры</a:t>
            </a:r>
            <a:r>
              <a:rPr lang="ru-RU" sz="4000" spc="200" dirty="0"/>
              <a:t>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000" dirty="0"/>
              <a:t>Основное назначение </a:t>
            </a:r>
            <a:r>
              <a:rPr lang="ru-RU" sz="2000" dirty="0" err="1"/>
              <a:t>мультикоптеров</a:t>
            </a:r>
            <a:r>
              <a:rPr lang="ru-RU" sz="2000" dirty="0"/>
              <a:t> – это фото- и видеосъемка, поэтому их обычно оснащают управляемыми подвесами для камер.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000" dirty="0"/>
              <a:t>Компоновка оборудования может быть самой различной. Модуль GPS обычно выносят отдельно как можно дальше от сильноточных цепей. Для защиты пропеллеров предусматривают специальные ограждения.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000" dirty="0"/>
              <a:t>Для увеличения подъемной силы и повышения живучести часто объединяют на одной балке тянущий и толкающий винты.</a:t>
            </a:r>
          </a:p>
        </p:txBody>
      </p:sp>
      <p:pic>
        <p:nvPicPr>
          <p:cNvPr id="54274" name="Picture 2" descr="pic_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3816424" cy="224495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6211669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Квадрокоптер с защитой пропеллеров (вверху – GPS-модуль)</a:t>
            </a:r>
          </a:p>
        </p:txBody>
      </p:sp>
      <p:pic>
        <p:nvPicPr>
          <p:cNvPr id="54275" name="Picture 3" descr="pic_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05064"/>
            <a:ext cx="4093715" cy="22322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427984" y="6211669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Квадрокоптер схемы «</a:t>
            </a:r>
            <a:r>
              <a:rPr lang="ru-RU" sz="1600" dirty="0" err="1"/>
              <a:t>х</a:t>
            </a:r>
            <a:r>
              <a:rPr lang="ru-RU" sz="1600" dirty="0"/>
              <a:t>» с совмещенными тянущими и толкающими винтами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3039294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err="1"/>
              <a:t>Мультикоптеры</a:t>
            </a:r>
            <a:r>
              <a:rPr lang="ru-RU" sz="4000" spc="200" dirty="0"/>
              <a:t>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b="1" dirty="0" err="1"/>
              <a:t>Гексакоптеры</a:t>
            </a:r>
            <a:r>
              <a:rPr lang="ru-RU" sz="2400" dirty="0"/>
              <a:t> и </a:t>
            </a:r>
            <a:r>
              <a:rPr lang="ru-RU" sz="2400" b="1" dirty="0" err="1"/>
              <a:t>октокоптеры</a:t>
            </a:r>
            <a:r>
              <a:rPr lang="ru-RU" sz="2400" dirty="0"/>
              <a:t> имеют соответственно по 6 и 8 роторов, обладают большей грузоподъемностью по сравнению с </a:t>
            </a:r>
            <a:r>
              <a:rPr lang="ru-RU" sz="2400" dirty="0" err="1"/>
              <a:t>квадрокоптерами</a:t>
            </a:r>
            <a:r>
              <a:rPr lang="ru-RU" sz="2400" dirty="0"/>
              <a:t>. Способны устойчиво лететь при выходе из строя одного ротора. Отличаются гораздо меньшим уровнем вибраций, что особенно важно для видеосъемки.</a:t>
            </a:r>
          </a:p>
        </p:txBody>
      </p:sp>
      <p:pic>
        <p:nvPicPr>
          <p:cNvPr id="55298" name="Picture 2" descr="pic_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82535"/>
            <a:ext cx="3816424" cy="24090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542161" y="6330806"/>
            <a:ext cx="1375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/>
              <a:t>Гексакоптер</a:t>
            </a:r>
            <a:endParaRPr lang="ru-RU" sz="1600" dirty="0"/>
          </a:p>
        </p:txBody>
      </p:sp>
      <p:pic>
        <p:nvPicPr>
          <p:cNvPr id="55299" name="Picture 3" descr="pic_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153" y="3882535"/>
            <a:ext cx="3936303" cy="237626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977976" y="6330806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/>
              <a:t>Октокоптер</a:t>
            </a:r>
            <a:endParaRPr lang="ru-RU" sz="16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5593839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/>
              <a:t>С машущим крылом:</a:t>
            </a:r>
          </a:p>
          <a:p>
            <a:pPr marL="0" indent="0" algn="just">
              <a:spcAft>
                <a:spcPts val="2400"/>
              </a:spcAft>
              <a:buNone/>
            </a:pPr>
            <a:r>
              <a:rPr lang="ru-RU" sz="2000" dirty="0"/>
              <a:t>Копируют движения, создаваемые в полете птицами и насекомыми. В этом классе БПЛА пока нет серийно выпускаемых аппаратов, но во всем мире проводятся интенсивные исследования в этой области. Появилось большое количество разных интересных концептов малых БПЛА с машущим крылом.</a:t>
            </a:r>
          </a:p>
          <a:p>
            <a:pPr marL="0" indent="0" algn="just">
              <a:spcAft>
                <a:spcPts val="2400"/>
              </a:spcAft>
              <a:buNone/>
            </a:pPr>
            <a:r>
              <a:rPr lang="ru-RU" sz="2000" dirty="0"/>
              <a:t>Главные преимущества, которые имеют птицы и летающие насекомые перед существующими ЛА – это </a:t>
            </a:r>
            <a:r>
              <a:rPr lang="ru-RU" sz="2000" dirty="0" err="1"/>
              <a:t>энергоэффективность</a:t>
            </a:r>
            <a:r>
              <a:rPr lang="ru-RU" sz="2000" dirty="0"/>
              <a:t> и маневренность. Если разработчики «машущих» БПЛА смогут по этим показателям приблизиться к живой природе, то этот класс аппаратов начнет находить свое применение.</a:t>
            </a:r>
          </a:p>
          <a:p>
            <a:pPr marL="0" indent="0" algn="just">
              <a:spcAft>
                <a:spcPts val="2400"/>
              </a:spcAft>
              <a:buNone/>
            </a:pPr>
            <a:r>
              <a:rPr lang="ru-RU" sz="2000" dirty="0"/>
              <a:t>ЛА, основанные на имитации движений птиц, называют орнитоптеры (англ. </a:t>
            </a:r>
            <a:r>
              <a:rPr lang="ru-RU" sz="2000" dirty="0" err="1"/>
              <a:t>o</a:t>
            </a:r>
            <a:r>
              <a:rPr lang="en-US" sz="2000" dirty="0" err="1"/>
              <a:t>rn</a:t>
            </a:r>
            <a:r>
              <a:rPr lang="ru-RU" sz="2000" dirty="0" err="1"/>
              <a:t>ithopter</a:t>
            </a:r>
            <a:r>
              <a:rPr lang="ru-RU" sz="2000" dirty="0"/>
              <a:t>), а ЛА, в которых копируются движения летающих насекомых – </a:t>
            </a:r>
            <a:r>
              <a:rPr lang="ru-RU" sz="2000" dirty="0" err="1"/>
              <a:t>энтомоптеры</a:t>
            </a:r>
            <a:r>
              <a:rPr lang="ru-RU" sz="2000" dirty="0"/>
              <a:t> (англ. </a:t>
            </a:r>
            <a:r>
              <a:rPr lang="ru-RU" sz="2000" dirty="0" err="1"/>
              <a:t>entomopter</a:t>
            </a:r>
            <a:r>
              <a:rPr lang="ru-RU" sz="2000" dirty="0"/>
              <a:t>).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2923877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/>
              <a:t>С машущим крылом: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b="1" dirty="0"/>
              <a:t>Орнитоптеры: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000" dirty="0"/>
              <a:t>Механическому привод крыльев должен обеспечивать необходимый набор движений и при этом быть простыми и легкими. Кроме махов вверх/вниз, система управления должна реализовывать режим парения, для того, чтобы ЛА мог максимально эффективно использовать набегающие и восходящие потоки воздуха.</a:t>
            </a:r>
          </a:p>
        </p:txBody>
      </p:sp>
      <p:pic>
        <p:nvPicPr>
          <p:cNvPr id="56322" name="Picture 2" descr="pic_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73016"/>
            <a:ext cx="3109342" cy="323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0932" y="3789040"/>
            <a:ext cx="556520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</a:rPr>
              <a:t>Орнитоптер </a:t>
            </a:r>
            <a:r>
              <a:rPr lang="ru-RU" dirty="0" err="1">
                <a:solidFill>
                  <a:schemeClr val="accent1"/>
                </a:solidFill>
              </a:rPr>
              <a:t>SmartBird</a:t>
            </a:r>
            <a:r>
              <a:rPr lang="ru-RU" dirty="0">
                <a:solidFill>
                  <a:schemeClr val="accent1"/>
                </a:solidFill>
              </a:rPr>
              <a:t> (</a:t>
            </a:r>
            <a:r>
              <a:rPr lang="ru-RU" dirty="0" err="1">
                <a:solidFill>
                  <a:schemeClr val="accent1"/>
                </a:solidFill>
              </a:rPr>
              <a:t>Festo</a:t>
            </a:r>
            <a:r>
              <a:rPr lang="ru-RU" dirty="0">
                <a:solidFill>
                  <a:schemeClr val="accent1"/>
                </a:solidFill>
              </a:rPr>
              <a:t>, Германия, 2011) способен не только летать, но и совершать самостоятельные взлет и приземление. Крылья движутся вверх/вниз, а также поворачиваются вокруг собственной оси.</a:t>
            </a:r>
          </a:p>
          <a:p>
            <a:pPr algn="just"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</a:rPr>
              <a:t>Имеет длину 1 м, размах крыльев 2 м, массу 450 г. Питание – от </a:t>
            </a:r>
            <a:r>
              <a:rPr lang="ru-RU" dirty="0" err="1">
                <a:solidFill>
                  <a:schemeClr val="accent1"/>
                </a:solidFill>
              </a:rPr>
              <a:t>литий-полимерных</a:t>
            </a:r>
            <a:r>
              <a:rPr lang="ru-RU" dirty="0">
                <a:solidFill>
                  <a:schemeClr val="accent1"/>
                </a:solidFill>
              </a:rPr>
              <a:t> аккумуляторов (7,4 В). Потребляемая мощность при маховых движениях всего 23 Вт, в режиме парения еще меньше – 18 Вт.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2423740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/>
              <a:t>С машущим крылом: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b="1" dirty="0" err="1"/>
              <a:t>Энтомоптеры</a:t>
            </a:r>
            <a:r>
              <a:rPr lang="ru-RU" sz="2400" b="1" dirty="0"/>
              <a:t>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000" dirty="0"/>
              <a:t>Подразделяются на имитаторы 4-хкрылых и 2-хкрылых насекомых.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000" dirty="0"/>
              <a:t>4-хкрылые (стрекозы, бабочки) совершают более сложные движения, чем двукрылые, и маневренность у них гораздо выше.</a:t>
            </a:r>
          </a:p>
        </p:txBody>
      </p:sp>
      <p:pic>
        <p:nvPicPr>
          <p:cNvPr id="57346" name="Picture 2" descr="pic_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140968"/>
            <a:ext cx="4061867" cy="353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30932" y="3324468"/>
            <a:ext cx="4557092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 err="1">
                <a:solidFill>
                  <a:schemeClr val="accent1"/>
                </a:solidFill>
              </a:rPr>
              <a:t>Энтомоптер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Вionicopter</a:t>
            </a:r>
            <a:r>
              <a:rPr lang="ru-RU" sz="1600" dirty="0">
                <a:solidFill>
                  <a:schemeClr val="accent1"/>
                </a:solidFill>
              </a:rPr>
              <a:t> (</a:t>
            </a:r>
            <a:r>
              <a:rPr lang="ru-RU" sz="1600" dirty="0" err="1">
                <a:solidFill>
                  <a:schemeClr val="accent1"/>
                </a:solidFill>
              </a:rPr>
              <a:t>Festo</a:t>
            </a:r>
            <a:r>
              <a:rPr lang="ru-RU" sz="1600" dirty="0">
                <a:solidFill>
                  <a:schemeClr val="accent1"/>
                </a:solidFill>
              </a:rPr>
              <a:t> Германия, 2013). Длина 44 см, размах крыльев 63 см. Частота взмахов крыла 15..20 Гц. Масса 175 г. Питание – от </a:t>
            </a:r>
            <a:r>
              <a:rPr lang="en-US" sz="1600" dirty="0">
                <a:solidFill>
                  <a:schemeClr val="accent1"/>
                </a:solidFill>
              </a:rPr>
              <a:t>Li-Po </a:t>
            </a:r>
            <a:r>
              <a:rPr lang="ru-RU" sz="1600" dirty="0">
                <a:solidFill>
                  <a:schemeClr val="accent1"/>
                </a:solidFill>
              </a:rPr>
              <a:t>аккумулятора 7,4 В.</a:t>
            </a: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chemeClr val="accent1"/>
                </a:solidFill>
              </a:rPr>
              <a:t>Крылья выполнены из углеродного волокна и полиэфирной плёнки. Управляется от смартфона. Имеет встроенный ARM-микроконтроллер для стабилизации полёта. Оснащен одним основным электродвигателем и восемью сервоприводами. Имеется набор сенсоров для предотвращения столкновений.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3270126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/>
              <a:t>С машущим крылом: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b="1" dirty="0" err="1"/>
              <a:t>Энтомоптеры</a:t>
            </a:r>
            <a:r>
              <a:rPr lang="ru-RU" sz="2400" b="1" dirty="0"/>
              <a:t>: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1"/>
                </a:solidFill>
              </a:rPr>
              <a:t>Каждое крыло </a:t>
            </a:r>
            <a:r>
              <a:rPr lang="ru-RU" sz="2000" dirty="0" err="1">
                <a:solidFill>
                  <a:schemeClr val="accent1"/>
                </a:solidFill>
              </a:rPr>
              <a:t>BionicOpter</a:t>
            </a:r>
            <a:r>
              <a:rPr lang="ru-RU" sz="2000" dirty="0">
                <a:solidFill>
                  <a:schemeClr val="accent1"/>
                </a:solidFill>
              </a:rPr>
              <a:t>, кроме маховых движений, может совершать вращательные движения вокруг своей оси и угловые перемещения в горизонтальной плоскости. Кроме того, хвостовая часть может изгибаться, меняя положение центра тяжести.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1"/>
                </a:solidFill>
              </a:rPr>
              <a:t>Аппарат очень маневренный, может мгновенно зависать на месте и перемещаться в любую сторону, не изменяя угла тангажа.</a:t>
            </a:r>
          </a:p>
        </p:txBody>
      </p:sp>
      <p:pic>
        <p:nvPicPr>
          <p:cNvPr id="58370" name="Picture 2" descr="Картинки по запросу BionicOp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97817"/>
            <a:ext cx="3960440" cy="2482665"/>
          </a:xfrm>
          <a:prstGeom prst="roundRect">
            <a:avLst/>
          </a:prstGeom>
          <a:noFill/>
          <a:effectLst>
            <a:softEdge rad="31750"/>
          </a:effectLst>
        </p:spPr>
      </p:pic>
      <p:pic>
        <p:nvPicPr>
          <p:cNvPr id="58372" name="Picture 4" descr="Картинки по запросу BionicOp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97817"/>
            <a:ext cx="4444580" cy="2499535"/>
          </a:xfrm>
          <a:prstGeom prst="round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3231654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/>
              <a:t>С машущим крылом: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b="1" dirty="0" err="1"/>
              <a:t>Энтомоптеры</a:t>
            </a:r>
            <a:r>
              <a:rPr lang="ru-RU" sz="2400" b="1" dirty="0"/>
              <a:t>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000" dirty="0"/>
              <a:t>Разработки </a:t>
            </a:r>
            <a:r>
              <a:rPr lang="ru-RU" sz="2000" dirty="0" err="1"/>
              <a:t>энтомоптеров</a:t>
            </a:r>
            <a:r>
              <a:rPr lang="ru-RU" sz="2000" dirty="0"/>
              <a:t> идут в направлении уменьшения размеров. Здесь все достижения еще впереди. Появление новых сверхлегких материалов, источников питания, </a:t>
            </a:r>
            <a:r>
              <a:rPr lang="ru-RU" sz="2000" dirty="0" err="1"/>
              <a:t>наноэлектроники</a:t>
            </a:r>
            <a:r>
              <a:rPr lang="ru-RU" sz="2000" dirty="0"/>
              <a:t> и интеллектуального управления в ближайшие годы позволят создать микроминиатюрные </a:t>
            </a:r>
            <a:r>
              <a:rPr lang="ru-RU" sz="2000" dirty="0" err="1"/>
              <a:t>энтомоптеры</a:t>
            </a:r>
            <a:r>
              <a:rPr lang="ru-RU" sz="2000" dirty="0"/>
              <a:t>, приближающиеся к живым существам и по выполняемым функциям, и по размеру. </a:t>
            </a:r>
          </a:p>
        </p:txBody>
      </p:sp>
      <p:pic>
        <p:nvPicPr>
          <p:cNvPr id="61442" name="Picture 2" descr="pic_105"/>
          <p:cNvPicPr>
            <a:picLocks noChangeAspect="1" noChangeArrowheads="1"/>
          </p:cNvPicPr>
          <p:nvPr/>
        </p:nvPicPr>
        <p:blipFill>
          <a:blip r:embed="rId2" cstate="print"/>
          <a:srcRect l="10103" r="10102"/>
          <a:stretch>
            <a:fillRect/>
          </a:stretch>
        </p:blipFill>
        <p:spPr bwMode="auto">
          <a:xfrm>
            <a:off x="5220072" y="4020941"/>
            <a:ext cx="3744416" cy="264725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30932" y="3951054"/>
            <a:ext cx="49171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 err="1">
                <a:solidFill>
                  <a:schemeClr val="accent1"/>
                </a:solidFill>
              </a:rPr>
              <a:t>Микро-БПЛА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Mobee</a:t>
            </a:r>
            <a:r>
              <a:rPr lang="ru-RU" sz="1600" dirty="0">
                <a:solidFill>
                  <a:schemeClr val="accent1"/>
                </a:solidFill>
              </a:rPr>
              <a:t> (</a:t>
            </a:r>
            <a:r>
              <a:rPr lang="ru-RU" sz="1600" dirty="0" err="1">
                <a:solidFill>
                  <a:schemeClr val="accent1"/>
                </a:solidFill>
              </a:rPr>
              <a:t>Harvard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Microrobotics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Lab</a:t>
            </a:r>
            <a:r>
              <a:rPr lang="ru-RU" sz="1600" dirty="0">
                <a:solidFill>
                  <a:schemeClr val="accent1"/>
                </a:solidFill>
              </a:rPr>
              <a:t>, США, 2011). </a:t>
            </a: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chemeClr val="accent1"/>
                </a:solidFill>
              </a:rPr>
              <a:t>Изготовлен по интегральной многослойной технологии. В основе – тонкая </a:t>
            </a:r>
            <a:r>
              <a:rPr lang="ru-RU" sz="1600" dirty="0" err="1">
                <a:solidFill>
                  <a:schemeClr val="accent1"/>
                </a:solidFill>
              </a:rPr>
              <a:t>углепластиковая</a:t>
            </a:r>
            <a:r>
              <a:rPr lang="ru-RU" sz="1600" dirty="0">
                <a:solidFill>
                  <a:schemeClr val="accent1"/>
                </a:solidFill>
              </a:rPr>
              <a:t> пластина, в которой лазером сделаны необходимые вырезы, затем нанесено еще множество металлических и неметаллических слоев, формирующих необходимые электронные и </a:t>
            </a:r>
            <a:r>
              <a:rPr lang="ru-RU" sz="1600" dirty="0" err="1">
                <a:solidFill>
                  <a:schemeClr val="accent1"/>
                </a:solidFill>
              </a:rPr>
              <a:t>микроэлектромеханические</a:t>
            </a:r>
            <a:r>
              <a:rPr lang="ru-RU" sz="1600" dirty="0">
                <a:solidFill>
                  <a:schemeClr val="accent1"/>
                </a:solidFill>
              </a:rPr>
              <a:t> устройства, включая сенсоры, радиотехнические устройства и </a:t>
            </a:r>
            <a:r>
              <a:rPr lang="ru-RU" sz="1600" dirty="0" err="1">
                <a:solidFill>
                  <a:schemeClr val="accent1"/>
                </a:solidFill>
              </a:rPr>
              <a:t>актуаторы</a:t>
            </a:r>
            <a:r>
              <a:rPr lang="ru-RU" sz="1600" dirty="0">
                <a:solidFill>
                  <a:schemeClr val="accent1"/>
                </a:solidFill>
              </a:rPr>
              <a:t> крыльев.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5516895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/>
              <a:t>Аэростатические:</a:t>
            </a:r>
          </a:p>
          <a:p>
            <a:pPr marL="0" indent="0" algn="just">
              <a:spcAft>
                <a:spcPts val="1800"/>
              </a:spcAft>
              <a:buNone/>
            </a:pPr>
            <a:r>
              <a:rPr lang="ru-RU" sz="2400" dirty="0"/>
              <a:t>Подъемная сила равна архимедовой силе, действующей на баллон, заполненный легким газом (гелием). </a:t>
            </a:r>
          </a:p>
          <a:p>
            <a:pPr marL="0" indent="0" algn="just">
              <a:spcAft>
                <a:spcPts val="1800"/>
              </a:spcAft>
              <a:buNone/>
            </a:pPr>
            <a:r>
              <a:rPr lang="ru-RU" sz="2400" dirty="0"/>
              <a:t>Этот класс представлен беспилотными дирижаблями.</a:t>
            </a:r>
          </a:p>
          <a:p>
            <a:pPr marL="0" indent="0" algn="just">
              <a:spcAft>
                <a:spcPts val="1800"/>
              </a:spcAft>
              <a:buNone/>
            </a:pPr>
            <a:r>
              <a:rPr lang="ru-RU" sz="2400" b="1" dirty="0"/>
              <a:t>Дирижабль</a:t>
            </a:r>
            <a:r>
              <a:rPr lang="ru-RU" sz="2400" dirty="0"/>
              <a:t> – это ЛА легче воздуха, комбинация аэростата с движителем (винтом с электродвигателем или ДВС) и системы управления ориентацией.</a:t>
            </a:r>
          </a:p>
          <a:p>
            <a:pPr marL="0" indent="0" algn="just">
              <a:buNone/>
            </a:pPr>
            <a:r>
              <a:rPr lang="ru-RU" sz="2400" dirty="0"/>
              <a:t>По конструкции дирижабли бывают: </a:t>
            </a:r>
          </a:p>
          <a:p>
            <a:pPr marL="271463" indent="-271463" algn="just"/>
            <a:r>
              <a:rPr lang="ru-RU" sz="2400" b="1" dirty="0"/>
              <a:t>мягкие;</a:t>
            </a:r>
          </a:p>
          <a:p>
            <a:pPr marL="271463" indent="-271463" algn="just"/>
            <a:r>
              <a:rPr lang="ru-RU" sz="2400" b="1" dirty="0"/>
              <a:t>полужёсткие;</a:t>
            </a:r>
          </a:p>
          <a:p>
            <a:pPr marL="271463" indent="-271463" algn="just"/>
            <a:r>
              <a:rPr lang="ru-RU" sz="2400" b="1" dirty="0"/>
              <a:t>жёсткие.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pc="300" dirty="0"/>
              <a:t>Беспилотный летательный аппарат (БПЛА)*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0129"/>
            <a:ext cx="8229600" cy="584775"/>
          </a:xfrm>
        </p:spPr>
        <p:txBody>
          <a:bodyPr>
            <a:spAutoFit/>
          </a:bodyPr>
          <a:lstStyle/>
          <a:p>
            <a:pPr marL="0" lvl="0" indent="0">
              <a:buNone/>
            </a:pPr>
            <a:r>
              <a:rPr lang="ru-RU" sz="3200" dirty="0">
                <a:solidFill>
                  <a:schemeClr val="tx2"/>
                </a:solidFill>
              </a:rPr>
              <a:t>Это ЛА,   не имеющий экипажа на борту.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Picture 9" descr="Картинки по запросу др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5811" y="2952328"/>
            <a:ext cx="4252378" cy="26221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55909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DJI </a:t>
            </a:r>
            <a:r>
              <a:rPr lang="ru-RU" dirty="0" err="1"/>
              <a:t>Phantom</a:t>
            </a:r>
            <a:r>
              <a:rPr lang="ru-RU" dirty="0"/>
              <a:t> 4 — гражданский БПЛА компании DJI (Китай)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6381328"/>
            <a:ext cx="5402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* Еще называют </a:t>
            </a:r>
            <a:r>
              <a:rPr lang="ru-RU" dirty="0" err="1"/>
              <a:t>дрон</a:t>
            </a:r>
            <a:r>
              <a:rPr lang="ru-RU" dirty="0"/>
              <a:t> (от англ. </a:t>
            </a:r>
            <a:r>
              <a:rPr lang="ru-RU" i="1" dirty="0" err="1"/>
              <a:t>drone</a:t>
            </a:r>
            <a:r>
              <a:rPr lang="ru-RU" dirty="0"/>
              <a:t> — трутень)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3116238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/>
              <a:t>Аэростатические: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dirty="0"/>
              <a:t>В </a:t>
            </a:r>
            <a:r>
              <a:rPr lang="ru-RU" sz="2400" b="1" dirty="0"/>
              <a:t>мягких</a:t>
            </a:r>
            <a:r>
              <a:rPr lang="ru-RU" sz="2400" dirty="0"/>
              <a:t> дирижаблях неизменяемость внешней формы достигается избыточным давлением газа, постоянно поддерживаемым баллонетами – мягкими ёмкостями, расположенными внутри оболочки, в которые нагнетается воздух. Баллонеты также служат для регулирования подъемной силы и управления углом тангажа.</a:t>
            </a:r>
            <a:endParaRPr lang="ru-RU" sz="2400" b="1" dirty="0"/>
          </a:p>
        </p:txBody>
      </p:sp>
      <p:pic>
        <p:nvPicPr>
          <p:cNvPr id="1026" name="Picture 2" descr="pic_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097" y="3941176"/>
            <a:ext cx="6019806" cy="280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2439129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/>
              <a:t>Аэростатические:</a:t>
            </a:r>
          </a:p>
          <a:p>
            <a:pPr marL="0" indent="0" algn="just">
              <a:buNone/>
            </a:pPr>
            <a:r>
              <a:rPr lang="ru-RU" sz="2000" dirty="0"/>
              <a:t>Мягкий дирижабль </a:t>
            </a:r>
            <a:r>
              <a:rPr lang="ru-RU" sz="2000" dirty="0" err="1"/>
              <a:t>Skyship</a:t>
            </a:r>
            <a:r>
              <a:rPr lang="ru-RU" sz="2000" dirty="0"/>
              <a:t> 600 (</a:t>
            </a:r>
            <a:r>
              <a:rPr lang="ru-RU" sz="2000" dirty="0" err="1"/>
              <a:t>Airship</a:t>
            </a:r>
            <a:r>
              <a:rPr lang="ru-RU" sz="2000" dirty="0"/>
              <a:t> </a:t>
            </a:r>
            <a:r>
              <a:rPr lang="ru-RU" sz="2000" dirty="0" err="1"/>
              <a:t>Industries</a:t>
            </a:r>
            <a:r>
              <a:rPr lang="ru-RU" sz="2000" dirty="0"/>
              <a:t>, Британия, 1984). Изготовлен из </a:t>
            </a:r>
            <a:r>
              <a:rPr lang="ru-RU" sz="2000" dirty="0" err="1"/>
              <a:t>кевлара</a:t>
            </a:r>
            <a:r>
              <a:rPr lang="ru-RU" sz="2000" dirty="0"/>
              <a:t> и композитных материалов. Используется в рекламных целях. Он может быть как пилотируемым, так и беспилотным. Имеются бортовые видеокамеры, которые позволяют производить круглосуточный мониторинг территорий.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0932" y="3284984"/>
            <a:ext cx="4572000" cy="29392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/>
              <a:t>Длина 66 м, высота 22 м; объем оболочки 7600 м</a:t>
            </a:r>
            <a:r>
              <a:rPr lang="ru-RU" sz="2000" baseline="30000" dirty="0"/>
              <a:t>3</a:t>
            </a:r>
            <a:r>
              <a:rPr lang="ru-RU" sz="2000" dirty="0"/>
              <a:t>; крейсерская скорость 64 км / ч; потолок 2100 м; дальность полета 644 км; двигатели 2хPorsche930 мощность по 255 л.с. </a:t>
            </a:r>
          </a:p>
          <a:p>
            <a:pPr algn="just">
              <a:spcAft>
                <a:spcPts val="600"/>
              </a:spcAft>
            </a:pPr>
            <a:r>
              <a:rPr lang="ru-RU" sz="2000" dirty="0"/>
              <a:t>Управляется с помощью баллонетов, поворотных элементов хвостового оперения, а также двумя отклоняемыми импеллерами.</a:t>
            </a:r>
          </a:p>
        </p:txBody>
      </p:sp>
      <p:pic>
        <p:nvPicPr>
          <p:cNvPr id="2050" name="Picture 2" descr="pic_1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0561" y="3356992"/>
            <a:ext cx="414402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3254737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/>
              <a:t>Аэростатические: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b="1" dirty="0"/>
              <a:t>Полужёсткие</a:t>
            </a:r>
            <a:r>
              <a:rPr lang="ru-RU" sz="2400" dirty="0"/>
              <a:t> дирижабли имеют в нижней части оболочки жесткую ферму.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1"/>
                </a:solidFill>
              </a:rPr>
              <a:t>Дирижабль ДП-27 «Анюта». Дисковидная форма обеспечивает устойчивость к боковому ветру, простоту управления и высокую маневренность. Диаметр 17 м  объём оболочки 522 м</a:t>
            </a:r>
            <a:r>
              <a:rPr lang="ru-RU" sz="1800" baseline="30000" dirty="0">
                <a:solidFill>
                  <a:schemeClr val="accent1"/>
                </a:solidFill>
              </a:rPr>
              <a:t>3</a:t>
            </a:r>
            <a:r>
              <a:rPr lang="ru-RU" sz="1800" dirty="0">
                <a:solidFill>
                  <a:schemeClr val="accent1"/>
                </a:solidFill>
              </a:rPr>
              <a:t>, грузоподъёмность 200 кг, высота полет до 800 м.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1"/>
                </a:solidFill>
              </a:rPr>
              <a:t>С помощью 4 двигателей по 25 л.с. развивает скорость до 80 км/ч, бензобак объемом 40 л, дальность полета до 300 км.</a:t>
            </a:r>
          </a:p>
        </p:txBody>
      </p:sp>
      <p:pic>
        <p:nvPicPr>
          <p:cNvPr id="3074" name="Picture 2" descr="pic_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103" y="4005064"/>
            <a:ext cx="870579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3154710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/>
              <a:t>Аэростатические:</a:t>
            </a:r>
          </a:p>
          <a:p>
            <a:pPr marL="0" indent="0" algn="just">
              <a:buNone/>
            </a:pPr>
            <a:r>
              <a:rPr lang="ru-RU" sz="2400" dirty="0"/>
              <a:t>В </a:t>
            </a:r>
            <a:r>
              <a:rPr lang="ru-RU" sz="2400" b="1" dirty="0"/>
              <a:t>жёстких</a:t>
            </a:r>
            <a:r>
              <a:rPr lang="ru-RU" sz="2400" dirty="0"/>
              <a:t> дирижаблях неизменяемость внешней формы обеспечивается жестким каркасом, обтянутым тканью, а газ находится внутри жёсткого каркаса в баллонах из газонепроницаемой материи. </a:t>
            </a:r>
          </a:p>
          <a:p>
            <a:pPr marL="0" indent="0" algn="just">
              <a:buNone/>
            </a:pPr>
            <a:r>
              <a:rPr lang="ru-RU" sz="2400" dirty="0"/>
              <a:t>Беспилотные жесткие дирижабли пока практически не применяются.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_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473" y="3356992"/>
            <a:ext cx="7871054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3116238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/>
              <a:t>Гибридные:</a:t>
            </a:r>
          </a:p>
          <a:p>
            <a:pPr marL="0" indent="0" algn="just">
              <a:buNone/>
            </a:pPr>
            <a:r>
              <a:rPr lang="ru-RU" sz="2400" dirty="0" err="1">
                <a:solidFill>
                  <a:schemeClr val="accent1"/>
                </a:solidFill>
              </a:rPr>
              <a:t>Dynalifter</a:t>
            </a:r>
            <a:r>
              <a:rPr lang="ru-RU" sz="2400" dirty="0">
                <a:solidFill>
                  <a:schemeClr val="accent1"/>
                </a:solidFill>
              </a:rPr>
              <a:t> DL-100 – гибрид дирижабля и самолета (</a:t>
            </a:r>
            <a:r>
              <a:rPr lang="ru-RU" sz="2400" dirty="0" err="1">
                <a:solidFill>
                  <a:schemeClr val="accent1"/>
                </a:solidFill>
              </a:rPr>
              <a:t>Ohio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Airships</a:t>
            </a:r>
            <a:r>
              <a:rPr lang="ru-RU" sz="2400" dirty="0">
                <a:solidFill>
                  <a:schemeClr val="accent1"/>
                </a:solidFill>
              </a:rPr>
              <a:t>, США). Для взлета/посадки нужна ВПП. По сравнению с дирижаблями устойчив к ветровым нагрузкам. По сравнению с самолетом способен летать на очень низких скоростях при малых энергетических затратах.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3354765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/>
              <a:t>Гибридные: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1"/>
                </a:solidFill>
              </a:rPr>
              <a:t>Проект БАРС - гибрид дирижабля, самолета, вертолета и судна на воздушной подушке (</a:t>
            </a:r>
            <a:r>
              <a:rPr lang="ru-RU" sz="1800" dirty="0" err="1">
                <a:solidFill>
                  <a:schemeClr val="accent1"/>
                </a:solidFill>
              </a:rPr>
              <a:t>СибНИИА</a:t>
            </a:r>
            <a:r>
              <a:rPr lang="ru-RU" sz="1800" dirty="0">
                <a:solidFill>
                  <a:schemeClr val="accent1"/>
                </a:solidFill>
              </a:rPr>
              <a:t> и ОАО «</a:t>
            </a:r>
            <a:r>
              <a:rPr lang="ru-RU" sz="1800" dirty="0" err="1">
                <a:solidFill>
                  <a:schemeClr val="accent1"/>
                </a:solidFill>
              </a:rPr>
              <a:t>Тюменьэкотранс</a:t>
            </a:r>
            <a:r>
              <a:rPr lang="ru-RU" sz="1800" dirty="0">
                <a:solidFill>
                  <a:schemeClr val="accent1"/>
                </a:solidFill>
              </a:rPr>
              <a:t>», Россия) .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800" dirty="0">
                <a:solidFill>
                  <a:schemeClr val="accent1"/>
                </a:solidFill>
              </a:rPr>
              <a:t>Были исключены такие недостатки дирижабля, как парусность, сложная система обслуживания; самолета – необходимость в аэродроме; вертолета – небольшая дальность и дороговизна перевозок. Обеспечено </a:t>
            </a:r>
            <a:r>
              <a:rPr lang="ru-RU" sz="1800" dirty="0" err="1">
                <a:solidFill>
                  <a:schemeClr val="accent1"/>
                </a:solidFill>
              </a:rPr>
              <a:t>безаэродромное</a:t>
            </a:r>
            <a:r>
              <a:rPr lang="ru-RU" sz="1800" dirty="0">
                <a:solidFill>
                  <a:schemeClr val="accent1"/>
                </a:solidFill>
              </a:rPr>
              <a:t> базирование и эксплуатация с любой ровной поверхности (воды, болота, снега, грунта). Сохранение элементов самолета (крыло) и дирижабля (подъемный газ) обеспечило большую грузоподъемность (до 500 т), скорость (до 300 км/ч) дальность (до 4500 км) и высокую экономичность перевозок.</a:t>
            </a:r>
          </a:p>
        </p:txBody>
      </p:sp>
      <p:pic>
        <p:nvPicPr>
          <p:cNvPr id="2050" name="Picture 2" descr="pic_114"/>
          <p:cNvPicPr>
            <a:picLocks noChangeAspect="1" noChangeArrowheads="1"/>
          </p:cNvPicPr>
          <p:nvPr/>
        </p:nvPicPr>
        <p:blipFill>
          <a:blip r:embed="rId2" cstate="print"/>
          <a:srcRect t="4471" b="1636"/>
          <a:stretch>
            <a:fillRect/>
          </a:stretch>
        </p:blipFill>
        <p:spPr bwMode="auto">
          <a:xfrm>
            <a:off x="2476482" y="4063336"/>
            <a:ext cx="4191037" cy="27761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2823850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/>
              <a:t>Гибридные: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/>
                </a:solidFill>
              </a:rPr>
              <a:t>Гибрид дирижабля и дельтаплана (</a:t>
            </a:r>
            <a:r>
              <a:rPr lang="ru-RU" sz="2400" dirty="0" err="1">
                <a:solidFill>
                  <a:schemeClr val="accent1"/>
                </a:solidFill>
              </a:rPr>
              <a:t>Nimbus</a:t>
            </a:r>
            <a:r>
              <a:rPr lang="ru-RU" sz="2400" dirty="0">
                <a:solidFill>
                  <a:schemeClr val="accent1"/>
                </a:solidFill>
              </a:rPr>
              <a:t>, Италия, 2013).</a:t>
            </a:r>
          </a:p>
          <a:p>
            <a:pPr marL="0" indent="0" algn="just">
              <a:buNone/>
            </a:pPr>
            <a:r>
              <a:rPr lang="ru-RU" sz="2400" spc="200" dirty="0">
                <a:solidFill>
                  <a:schemeClr val="accent1"/>
                </a:solidFill>
              </a:rPr>
              <a:t>Достоинства</a:t>
            </a:r>
            <a:r>
              <a:rPr lang="ru-RU" sz="2400" dirty="0">
                <a:solidFill>
                  <a:schemeClr val="accent1"/>
                </a:solidFill>
              </a:rPr>
              <a:t>: легкость, экономичность, способность летать на низких скоростях, бесшумность, простота транспортировки, низкая стоимость. </a:t>
            </a:r>
          </a:p>
          <a:p>
            <a:pPr marL="0" indent="0" algn="just">
              <a:buNone/>
            </a:pPr>
            <a:r>
              <a:rPr lang="ru-RU" sz="2400" spc="200" dirty="0">
                <a:solidFill>
                  <a:schemeClr val="accent1"/>
                </a:solidFill>
              </a:rPr>
              <a:t>Недостаток</a:t>
            </a:r>
            <a:r>
              <a:rPr lang="ru-RU" sz="2400" dirty="0">
                <a:solidFill>
                  <a:schemeClr val="accent1"/>
                </a:solidFill>
              </a:rPr>
              <a:t>: невозможность полета при сильном ветре.</a:t>
            </a:r>
          </a:p>
        </p:txBody>
      </p:sp>
      <p:pic>
        <p:nvPicPr>
          <p:cNvPr id="3074" name="Picture 2" descr="pic_1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429" y="3861048"/>
            <a:ext cx="683314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3116238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/>
              <a:t>Гибридные:</a:t>
            </a:r>
          </a:p>
          <a:p>
            <a:pPr marL="0" indent="0" algn="just">
              <a:buNone/>
            </a:pPr>
            <a:r>
              <a:rPr lang="ru-RU" sz="2400" dirty="0"/>
              <a:t>Р-791 – гибрид самолета и дирижабля (</a:t>
            </a:r>
            <a:r>
              <a:rPr lang="ru-RU" sz="2400" dirty="0" err="1"/>
              <a:t>Lockheed</a:t>
            </a:r>
            <a:r>
              <a:rPr lang="ru-RU" sz="2400" dirty="0"/>
              <a:t> </a:t>
            </a:r>
            <a:r>
              <a:rPr lang="ru-RU" sz="2400" dirty="0" err="1"/>
              <a:t>Martin</a:t>
            </a:r>
            <a:r>
              <a:rPr lang="ru-RU" sz="2400" dirty="0"/>
              <a:t>, США, 2010). Разрабатывается в пилотируемом и в беспилотном вариантах. Для взлёта необходима ВПП. Для надёжной посадки используются 4 воздушные подушки-присоски. Обладает большой грузоподъёмностью – до 1000 т (проект «Морж» </a:t>
            </a:r>
            <a:r>
              <a:rPr lang="ru-RU" sz="2400" dirty="0" err="1"/>
              <a:t>Walrus</a:t>
            </a:r>
            <a:r>
              <a:rPr lang="ru-RU" sz="2400" dirty="0"/>
              <a:t>).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pic_1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3920" y="3789040"/>
            <a:ext cx="5436161" cy="29523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76872"/>
            <a:ext cx="8458200" cy="1470025"/>
          </a:xfrm>
        </p:spPr>
        <p:txBody>
          <a:bodyPr/>
          <a:lstStyle/>
          <a:p>
            <a:r>
              <a:rPr lang="ru-RU" b="1" cap="none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применения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2377574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/>
              <a:t>Научные:</a:t>
            </a:r>
          </a:p>
          <a:p>
            <a:pPr marL="0" indent="0" algn="just">
              <a:buNone/>
            </a:pPr>
            <a:r>
              <a:rPr lang="ru-RU" sz="2400" dirty="0"/>
              <a:t>Используются для получения новых знаний, причем не имеет значения то, из какой области эти знания и где они потом будут применены. Это могут быть испытания новой техники или наблюдения за природными явлениями.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Картинки по запросу бур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12976"/>
            <a:ext cx="4896544" cy="3433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76872"/>
            <a:ext cx="8458200" cy="1470025"/>
          </a:xfrm>
        </p:spPr>
        <p:txBody>
          <a:bodyPr>
            <a:normAutofit/>
          </a:bodyPr>
          <a:lstStyle/>
          <a:p>
            <a:r>
              <a:rPr lang="ru-RU" sz="4000" b="1" cap="none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Достоинства и недостатки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6178614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/>
              <a:t>Прикладные:</a:t>
            </a:r>
          </a:p>
          <a:p>
            <a:pPr marL="268288" indent="-268288" algn="just">
              <a:spcAft>
                <a:spcPts val="300"/>
              </a:spcAft>
              <a:buNone/>
            </a:pPr>
            <a:r>
              <a:rPr lang="ru-RU" sz="2400" b="1" dirty="0"/>
              <a:t>Военные:</a:t>
            </a:r>
          </a:p>
          <a:p>
            <a:pPr marL="268288" indent="-268288">
              <a:spcAft>
                <a:spcPts val="300"/>
              </a:spcAft>
            </a:pPr>
            <a:r>
              <a:rPr lang="ru-RU" sz="2400" dirty="0"/>
              <a:t>наблюдательные</a:t>
            </a:r>
          </a:p>
          <a:p>
            <a:pPr marL="268288" indent="-268288">
              <a:spcAft>
                <a:spcPts val="300"/>
              </a:spcAft>
            </a:pPr>
            <a:r>
              <a:rPr lang="ru-RU" sz="2400" dirty="0"/>
              <a:t>разведывательные</a:t>
            </a:r>
          </a:p>
          <a:p>
            <a:pPr marL="268288" indent="-268288">
              <a:spcAft>
                <a:spcPts val="300"/>
              </a:spcAft>
            </a:pPr>
            <a:r>
              <a:rPr lang="ru-RU" sz="2400" dirty="0"/>
              <a:t>ударные</a:t>
            </a:r>
          </a:p>
          <a:p>
            <a:pPr marL="268288" indent="-268288">
              <a:spcAft>
                <a:spcPts val="300"/>
              </a:spcAft>
            </a:pPr>
            <a:r>
              <a:rPr lang="ru-RU" sz="2400" dirty="0"/>
              <a:t>разведывательно-ударные</a:t>
            </a:r>
          </a:p>
          <a:p>
            <a:pPr marL="268288" indent="-268288">
              <a:spcAft>
                <a:spcPts val="300"/>
              </a:spcAft>
            </a:pPr>
            <a:r>
              <a:rPr lang="ru-RU" sz="2400" dirty="0"/>
              <a:t>бомбардировочные</a:t>
            </a:r>
          </a:p>
          <a:p>
            <a:pPr marL="268288" indent="-268288">
              <a:spcAft>
                <a:spcPts val="300"/>
              </a:spcAft>
            </a:pPr>
            <a:r>
              <a:rPr lang="ru-RU" sz="2400" dirty="0"/>
              <a:t>истребительные (для уничтожения воздушных целей)</a:t>
            </a:r>
          </a:p>
          <a:p>
            <a:pPr marL="268288" indent="-268288">
              <a:spcAft>
                <a:spcPts val="300"/>
              </a:spcAft>
            </a:pPr>
            <a:r>
              <a:rPr lang="ru-RU" sz="2400" dirty="0"/>
              <a:t>радиотрансляционные</a:t>
            </a:r>
          </a:p>
          <a:p>
            <a:pPr marL="268288" indent="-268288">
              <a:spcAft>
                <a:spcPts val="300"/>
              </a:spcAft>
            </a:pPr>
            <a:r>
              <a:rPr lang="ru-RU" sz="2400" dirty="0"/>
              <a:t>РЭБ</a:t>
            </a:r>
          </a:p>
          <a:p>
            <a:pPr marL="268288" indent="-268288">
              <a:spcAft>
                <a:spcPts val="300"/>
              </a:spcAft>
            </a:pPr>
            <a:r>
              <a:rPr lang="ru-RU" sz="2400" dirty="0"/>
              <a:t>транспортные</a:t>
            </a:r>
          </a:p>
          <a:p>
            <a:pPr marL="268288" indent="-268288">
              <a:spcAft>
                <a:spcPts val="300"/>
              </a:spcAft>
            </a:pPr>
            <a:r>
              <a:rPr lang="ru-RU" sz="2400" dirty="0" err="1"/>
              <a:t>БПЛА-мишени</a:t>
            </a:r>
            <a:endParaRPr lang="ru-RU" sz="2400" dirty="0"/>
          </a:p>
          <a:p>
            <a:pPr marL="268288" indent="-268288">
              <a:spcAft>
                <a:spcPts val="300"/>
              </a:spcAft>
            </a:pPr>
            <a:r>
              <a:rPr lang="ru-RU" sz="2400" dirty="0"/>
              <a:t>многоцелевые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805564" cy="6227346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/>
              <a:t>Прикладные:</a:t>
            </a:r>
          </a:p>
          <a:p>
            <a:pPr marL="268288" indent="-268288" algn="just">
              <a:buNone/>
            </a:pPr>
            <a:r>
              <a:rPr lang="ru-RU" sz="2400" b="1" dirty="0"/>
              <a:t>Гражданские – разделены на 5 групп:</a:t>
            </a:r>
          </a:p>
          <a:p>
            <a:pPr marL="566928" indent="-457200">
              <a:buFont typeface="+mj-lt"/>
              <a:buAutoNum type="arabicPeriod"/>
            </a:pPr>
            <a:r>
              <a:rPr lang="ru-RU" sz="2000" dirty="0"/>
              <a:t>Мониторинг и подобные задачи: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/>
              <a:t>видеонаблюдение с целью охраны различных объектов;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/>
              <a:t>мониторинг лесных массивов службой лесоохраны;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/>
              <a:t>патрулирование заданных зон полицией;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/>
              <a:t>наблюдение за движением на железных и шоссейных дорогах, контроль судоходства;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/>
              <a:t>наблюдение за посевами фермерами и предприятиями с/</a:t>
            </a:r>
            <a:r>
              <a:rPr lang="ru-RU" sz="1600" dirty="0" err="1"/>
              <a:t>х</a:t>
            </a:r>
            <a:r>
              <a:rPr lang="ru-RU" sz="1600" dirty="0"/>
              <a:t>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/>
              <a:t>контроль рыбного промысла;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/>
              <a:t>картографирование земной поверхности;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/>
              <a:t>разведка и составление планов помещений внутри опасных зданий;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/>
              <a:t>поиск полезных ископаемых;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/>
              <a:t>мониторинг нефтегазовых объектов, особенно трубопроводов;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/>
              <a:t>инспектирование строек;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/>
              <a:t>видео- и фотосъемка труднодоступных промышленных объектов;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/>
              <a:t>радиационная и химическая разведка на опасных территориях;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/>
              <a:t>метеорологические наблюдения;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/>
              <a:t>экологический мониторинг атмосферы и поверхности водоемов;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/>
              <a:t>мониторинг опасных природных явлений (извержений вулканов, лавин и т.п.);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/>
              <a:t>оценка результатов стихийных бедствий и ликвидации их последствий;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/>
              <a:t>наблюдение за дикими животными в заповедниках.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805564" cy="3431709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/>
              <a:t>Прикладные:</a:t>
            </a:r>
          </a:p>
          <a:p>
            <a:pPr marL="566928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ru-RU" sz="2400" dirty="0"/>
              <a:t>Презентации, реклама, развлечения, творчество:</a:t>
            </a:r>
          </a:p>
          <a:p>
            <a:pPr>
              <a:spcAft>
                <a:spcPts val="600"/>
              </a:spcAft>
            </a:pPr>
            <a:r>
              <a:rPr lang="ru-RU" sz="1800" dirty="0"/>
              <a:t>видео- и фотосъемка объектов архитектуры, природы, бизнеса, а также массовых мероприятий с целью презентации или рекламы;</a:t>
            </a:r>
          </a:p>
          <a:p>
            <a:pPr>
              <a:spcAft>
                <a:spcPts val="600"/>
              </a:spcAft>
            </a:pPr>
            <a:r>
              <a:rPr lang="ru-RU" sz="1800" dirty="0"/>
              <a:t>использование БПЛА в качестве носителей рекламы;</a:t>
            </a:r>
          </a:p>
          <a:p>
            <a:pPr>
              <a:spcAft>
                <a:spcPts val="600"/>
              </a:spcAft>
            </a:pPr>
            <a:r>
              <a:rPr lang="ru-RU" sz="1800" dirty="0"/>
              <a:t>использование малых БПЛА в учебных целях в школах и вузах;</a:t>
            </a:r>
          </a:p>
          <a:p>
            <a:pPr>
              <a:spcAft>
                <a:spcPts val="600"/>
              </a:spcAft>
            </a:pPr>
            <a:r>
              <a:rPr lang="ru-RU" sz="1800" dirty="0"/>
              <a:t>авиамоделизм и </a:t>
            </a:r>
            <a:r>
              <a:rPr lang="ru-RU" sz="1800" dirty="0" err="1"/>
              <a:t>авиаконструирование</a:t>
            </a:r>
            <a:r>
              <a:rPr lang="ru-RU" sz="1800" dirty="0"/>
              <a:t> для многочисленных любителей;</a:t>
            </a:r>
          </a:p>
          <a:p>
            <a:pPr>
              <a:spcAft>
                <a:spcPts val="600"/>
              </a:spcAft>
            </a:pPr>
            <a:r>
              <a:rPr lang="ru-RU" sz="1800" dirty="0"/>
              <a:t>использование БПЛА в качестве </a:t>
            </a:r>
            <a:r>
              <a:rPr lang="ru-RU" sz="1800" dirty="0" err="1"/>
              <a:t>арт-объекта</a:t>
            </a:r>
            <a:r>
              <a:rPr lang="ru-RU" sz="1800" dirty="0"/>
              <a:t> или объекта развлечения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805564" cy="6209392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300"/>
              </a:spcAft>
              <a:buNone/>
            </a:pPr>
            <a:r>
              <a:rPr lang="ru-RU" sz="4000" spc="200" dirty="0"/>
              <a:t>Прикладные:</a:t>
            </a:r>
          </a:p>
          <a:p>
            <a:pPr marL="566928" indent="-457200">
              <a:spcAft>
                <a:spcPts val="600"/>
              </a:spcAft>
              <a:buFont typeface="+mj-lt"/>
              <a:buAutoNum type="arabicPeriod" startAt="3"/>
            </a:pPr>
            <a:r>
              <a:rPr lang="ru-RU" sz="2400" dirty="0"/>
              <a:t>Доставка грузов и подобные задачи: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/>
              <a:t>доставка почты;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/>
              <a:t>доставка инструмента, комплектующих и материалов на строительные объекты;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/>
              <a:t>монтаж различных конструкций;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/>
              <a:t>выполнение или обеспечение ремонтных работ на труднодоступных объектах;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/>
              <a:t>распыление химикатов и внесение удобрений на полях;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/>
              <a:t>прокладка кабеля в опасных зонах;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/>
              <a:t>доставка продуктов, горючего, запчастей, источников питания и т.д. в труднодоступные районы для обеспечения альпинистов, туристов, экспедиций;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/>
              <a:t>сброс маркеров (световых, радиоизлучающих) для обозначения каких-либо объектов;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/>
              <a:t>доставка медикаментов и </a:t>
            </a:r>
            <a:r>
              <a:rPr lang="ru-RU" sz="1600" dirty="0" err="1"/>
              <a:t>медоборудования</a:t>
            </a:r>
            <a:r>
              <a:rPr lang="ru-RU" sz="1600" dirty="0"/>
              <a:t> в зоны аварий и катастроф;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/>
              <a:t>эвакуация пострадавших из зоны бедствия;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/>
              <a:t>эвакуация дорогостоящих материальных ценностей из опасных зон;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/>
              <a:t>доставка спасательных средств терпящим бедствие на воде;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/>
              <a:t>сброс взрывных устройств в горах для организации превентивного схода лавин;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/>
              <a:t>дозаправка или подзарядка автономно работающих труднодоступных устройств (буев, маяков, метеостанций, ретрансляционных станций и так далее).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805564" cy="5132174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/>
              <a:t>Прикладные:</a:t>
            </a:r>
          </a:p>
          <a:p>
            <a:pPr marL="566928" indent="-457200">
              <a:spcAft>
                <a:spcPts val="600"/>
              </a:spcAft>
              <a:buFont typeface="+mj-lt"/>
              <a:buAutoNum type="arabicPeriod" startAt="4"/>
            </a:pPr>
            <a:r>
              <a:rPr lang="ru-RU" sz="2400" dirty="0"/>
              <a:t>Ретрансляция сигналов и подобные задачи:</a:t>
            </a:r>
          </a:p>
          <a:p>
            <a:pPr>
              <a:spcAft>
                <a:spcPts val="600"/>
              </a:spcAft>
            </a:pPr>
            <a:r>
              <a:rPr lang="ru-RU" sz="1800" dirty="0"/>
              <a:t>ретрансляция радиосигналов с целью увеличения дальности действия каналов связи;</a:t>
            </a:r>
          </a:p>
          <a:p>
            <a:pPr>
              <a:spcAft>
                <a:spcPts val="600"/>
              </a:spcAft>
            </a:pPr>
            <a:r>
              <a:rPr lang="ru-RU" sz="1800" dirty="0"/>
              <a:t>использование БПЛА в качестве носителей осветительного оборудования;</a:t>
            </a:r>
          </a:p>
          <a:p>
            <a:pPr>
              <a:spcAft>
                <a:spcPts val="600"/>
              </a:spcAft>
            </a:pPr>
            <a:r>
              <a:rPr lang="ru-RU" sz="1800" dirty="0"/>
              <a:t>установка на борту громкоговорителей для воспроизведения команд, музыки и т.п.;</a:t>
            </a:r>
          </a:p>
          <a:p>
            <a:pPr>
              <a:spcAft>
                <a:spcPts val="1800"/>
              </a:spcAft>
            </a:pPr>
            <a:r>
              <a:rPr lang="ru-RU" sz="1800" dirty="0"/>
              <a:t>использование БПЛА для генерации или отражения лазерного луча.</a:t>
            </a:r>
          </a:p>
          <a:p>
            <a:pPr marL="566928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ru-RU" sz="2400" dirty="0"/>
              <a:t>Управление поведением живых объектов:</a:t>
            </a:r>
          </a:p>
          <a:p>
            <a:pPr>
              <a:spcAft>
                <a:spcPts val="600"/>
              </a:spcAft>
            </a:pPr>
            <a:r>
              <a:rPr lang="ru-RU" sz="1800" dirty="0"/>
              <a:t>использование БПЛА в качестве «пастуха» – управление передвижением табунов лошадей, отар овец и т.д.;</a:t>
            </a:r>
          </a:p>
          <a:p>
            <a:pPr>
              <a:spcAft>
                <a:spcPts val="600"/>
              </a:spcAft>
            </a:pPr>
            <a:r>
              <a:rPr lang="ru-RU" sz="1800" dirty="0"/>
              <a:t>отпугивание стай птиц от аэродромов.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805564" cy="3600986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2400"/>
              </a:spcAft>
              <a:buNone/>
            </a:pPr>
            <a:r>
              <a:rPr lang="ru-RU" sz="4000" spc="200" dirty="0"/>
              <a:t>Фильмы к просмотру:</a:t>
            </a:r>
          </a:p>
          <a:p>
            <a:pPr marL="452628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3200" dirty="0" err="1">
                <a:solidFill>
                  <a:schemeClr val="tx2"/>
                </a:solidFill>
                <a:latin typeface="Calibri" pitchFamily="34" charset="0"/>
              </a:rPr>
              <a:t>Дроны</a:t>
            </a:r>
            <a:r>
              <a:rPr lang="ru-RU" sz="3200" dirty="0">
                <a:solidFill>
                  <a:schemeClr val="tx2"/>
                </a:solidFill>
                <a:latin typeface="Calibri" pitchFamily="34" charset="0"/>
              </a:rPr>
              <a:t>. Нашествие </a:t>
            </a:r>
            <a:r>
              <a:rPr lang="ru-RU" sz="3200" dirty="0" err="1">
                <a:solidFill>
                  <a:schemeClr val="tx2"/>
                </a:solidFill>
                <a:latin typeface="Calibri" pitchFamily="34" charset="0"/>
              </a:rPr>
              <a:t>беспилотников</a:t>
            </a:r>
            <a:endParaRPr lang="ru-RU" sz="3200" dirty="0">
              <a:solidFill>
                <a:schemeClr val="tx2"/>
              </a:solidFill>
              <a:latin typeface="Calibri" pitchFamily="34" charset="0"/>
            </a:endParaRPr>
          </a:p>
          <a:p>
            <a:pPr marL="452628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3200" dirty="0" err="1">
                <a:solidFill>
                  <a:schemeClr val="tx2"/>
                </a:solidFill>
                <a:latin typeface="Calibri" pitchFamily="34" charset="0"/>
              </a:rPr>
              <a:t>Дроны</a:t>
            </a:r>
            <a:r>
              <a:rPr lang="ru-RU" sz="3200" dirty="0">
                <a:solidFill>
                  <a:schemeClr val="tx2"/>
                </a:solidFill>
                <a:latin typeface="Calibri" pitchFamily="34" charset="0"/>
              </a:rPr>
              <a:t>. Революция в небе</a:t>
            </a:r>
          </a:p>
          <a:p>
            <a:pPr marL="452628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3200" dirty="0">
                <a:solidFill>
                  <a:schemeClr val="tx2"/>
                </a:solidFill>
                <a:latin typeface="Calibri" pitchFamily="34" charset="0"/>
              </a:rPr>
              <a:t>15 самых крутых </a:t>
            </a:r>
            <a:r>
              <a:rPr lang="ru-RU" sz="3200" dirty="0" err="1">
                <a:solidFill>
                  <a:schemeClr val="tx2"/>
                </a:solidFill>
                <a:latin typeface="Calibri" pitchFamily="34" charset="0"/>
              </a:rPr>
              <a:t>дронов</a:t>
            </a:r>
            <a:endParaRPr lang="ru-RU" sz="3200" dirty="0">
              <a:solidFill>
                <a:schemeClr val="tx2"/>
              </a:solidFill>
              <a:latin typeface="Calibri" pitchFamily="34" charset="0"/>
            </a:endParaRPr>
          </a:p>
          <a:p>
            <a:pPr marL="452628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3200" dirty="0">
                <a:solidFill>
                  <a:schemeClr val="tx2"/>
                </a:solidFill>
                <a:latin typeface="Calibri" pitchFamily="34" charset="0"/>
              </a:rPr>
              <a:t>10 самых маленьких </a:t>
            </a:r>
            <a:r>
              <a:rPr lang="ru-RU" sz="3200" dirty="0" err="1">
                <a:solidFill>
                  <a:schemeClr val="tx2"/>
                </a:solidFill>
                <a:latin typeface="Calibri" pitchFamily="34" charset="0"/>
              </a:rPr>
              <a:t>дронов</a:t>
            </a:r>
            <a:r>
              <a:rPr lang="ru-RU" sz="3200" dirty="0">
                <a:solidFill>
                  <a:schemeClr val="tx2"/>
                </a:solidFill>
                <a:latin typeface="Calibri" pitchFamily="34" charset="0"/>
              </a:rPr>
              <a:t> в мире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805564" cy="2916183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2400"/>
              </a:spcAft>
              <a:buNone/>
            </a:pPr>
            <a:r>
              <a:rPr lang="ru-RU" sz="4000" spc="200" dirty="0"/>
              <a:t>Интернет-ресурсы:</a:t>
            </a:r>
          </a:p>
          <a:p>
            <a:pPr marL="452628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  <a:latin typeface="Calibri" pitchFamily="34" charset="0"/>
                <a:hlinkClick r:id="rId2"/>
              </a:rPr>
              <a:t>https://geektimes.ru/post/257244/</a:t>
            </a:r>
            <a:endParaRPr lang="ru-RU" sz="3200" dirty="0">
              <a:solidFill>
                <a:schemeClr val="tx2"/>
              </a:solidFill>
              <a:latin typeface="Calibri" pitchFamily="34" charset="0"/>
            </a:endParaRPr>
          </a:p>
          <a:p>
            <a:pPr marL="452628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  <a:latin typeface="Calibri" pitchFamily="34" charset="0"/>
                <a:hlinkClick r:id="rId3"/>
              </a:rPr>
              <a:t>https://</a:t>
            </a:r>
            <a:r>
              <a:rPr lang="en-US" sz="3200" dirty="0">
                <a:latin typeface="Calibri" pitchFamily="34" charset="0"/>
                <a:hlinkClick r:id="rId3"/>
              </a:rPr>
              <a:t>hobbyking.com</a:t>
            </a:r>
            <a:endParaRPr lang="en-US" sz="3200" dirty="0">
              <a:latin typeface="Calibri" pitchFamily="34" charset="0"/>
            </a:endParaRPr>
          </a:p>
          <a:p>
            <a:pPr marL="452628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  <a:latin typeface="Calibri" pitchFamily="34" charset="0"/>
                <a:hlinkClick r:id="rId4"/>
              </a:rPr>
              <a:t>http://rc-aviation.ru/</a:t>
            </a:r>
            <a:endParaRPr lang="en-US" sz="3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2780928"/>
            <a:ext cx="8682136" cy="707886"/>
          </a:xfrm>
        </p:spPr>
        <p:txBody>
          <a:bodyPr wrap="square">
            <a:sp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ru-RU" sz="4000" spc="200" dirty="0"/>
              <a:t>Спасибо за внимание!!!</a:t>
            </a:r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ru-RU" spc="300" dirty="0"/>
              <a:t>Достоинства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64337"/>
            <a:ext cx="8435280" cy="2800767"/>
          </a:xfrm>
        </p:spPr>
        <p:txBody>
          <a:bodyPr wrap="square">
            <a:spAutoFit/>
          </a:bodyPr>
          <a:lstStyle/>
          <a:p>
            <a:pPr marL="179388" indent="-17938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600" dirty="0">
                <a:solidFill>
                  <a:schemeClr val="tx2"/>
                </a:solidFill>
              </a:rPr>
              <a:t>нет опасности для жизни пилота</a:t>
            </a:r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600" dirty="0">
                <a:solidFill>
                  <a:schemeClr val="tx2"/>
                </a:solidFill>
              </a:rPr>
              <a:t>меньше стоимость, чем у пилотируемых ЛА </a:t>
            </a:r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600" dirty="0">
                <a:solidFill>
                  <a:schemeClr val="tx2"/>
                </a:solidFill>
              </a:rPr>
              <a:t>меньший расход топлива из-за малого веса</a:t>
            </a:r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600" dirty="0">
                <a:solidFill>
                  <a:schemeClr val="tx2"/>
                </a:solidFill>
              </a:rPr>
              <a:t>можно использовать альтернативные источники энергии (солнечные батареи)</a:t>
            </a:r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600" dirty="0">
                <a:solidFill>
                  <a:schemeClr val="tx2"/>
                </a:solidFill>
              </a:rPr>
              <a:t>длина взлетно-посадочной полосы не более 600 м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764704"/>
            <a:ext cx="1619672" cy="154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Картинки по запросу parrot ar dron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9492" y="4814942"/>
            <a:ext cx="3752988" cy="185441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4443496"/>
            <a:ext cx="44644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>
              <a:spcAft>
                <a:spcPts val="400"/>
              </a:spcAft>
            </a:pPr>
            <a:r>
              <a:rPr lang="en-US" sz="2000" b="1" dirty="0">
                <a:solidFill>
                  <a:schemeClr val="accent1"/>
                </a:solidFill>
              </a:rPr>
              <a:t>Parrot </a:t>
            </a:r>
            <a:r>
              <a:rPr lang="en-US" sz="2000" b="1" dirty="0" err="1">
                <a:solidFill>
                  <a:schemeClr val="accent1"/>
                </a:solidFill>
              </a:rPr>
              <a:t>AR.Drone</a:t>
            </a:r>
            <a:r>
              <a:rPr lang="ru-RU" sz="2000" b="1" dirty="0">
                <a:solidFill>
                  <a:schemeClr val="accent1"/>
                </a:solidFill>
              </a:rPr>
              <a:t> 2.0, 201</a:t>
            </a:r>
            <a:r>
              <a:rPr lang="en-US" sz="2000" b="1" dirty="0">
                <a:solidFill>
                  <a:schemeClr val="accent1"/>
                </a:solidFill>
              </a:rPr>
              <a:t>0</a:t>
            </a:r>
            <a:r>
              <a:rPr lang="ru-RU" sz="2000" b="1" dirty="0">
                <a:solidFill>
                  <a:schemeClr val="accent1"/>
                </a:solidFill>
              </a:rPr>
              <a:t> г.</a:t>
            </a:r>
            <a:endParaRPr lang="en-US" sz="2000" b="1" dirty="0">
              <a:solidFill>
                <a:schemeClr val="accent1"/>
              </a:solidFill>
            </a:endParaRPr>
          </a:p>
          <a:p>
            <a:pPr defTabSz="360000">
              <a:spcAft>
                <a:spcPts val="400"/>
              </a:spcAft>
            </a:pPr>
            <a:r>
              <a:rPr lang="ru-RU" dirty="0">
                <a:solidFill>
                  <a:schemeClr val="accent1"/>
                </a:solidFill>
              </a:rPr>
              <a:t>Скорость 	.	.	.	.	.	до </a:t>
            </a:r>
            <a:r>
              <a:rPr lang="en-US" dirty="0">
                <a:solidFill>
                  <a:schemeClr val="accent1"/>
                </a:solidFill>
              </a:rPr>
              <a:t>18 </a:t>
            </a:r>
            <a:r>
              <a:rPr lang="ru-RU" dirty="0">
                <a:solidFill>
                  <a:schemeClr val="accent1"/>
                </a:solidFill>
              </a:rPr>
              <a:t>км/ч</a:t>
            </a:r>
          </a:p>
          <a:p>
            <a:pPr defTabSz="360000">
              <a:spcAft>
                <a:spcPts val="400"/>
              </a:spcAft>
            </a:pPr>
            <a:r>
              <a:rPr lang="ru-RU" dirty="0">
                <a:solidFill>
                  <a:schemeClr val="accent1"/>
                </a:solidFill>
              </a:rPr>
              <a:t>Высота	.	.	.	.	.	до 120 м</a:t>
            </a:r>
          </a:p>
          <a:p>
            <a:pPr defTabSz="360000">
              <a:spcAft>
                <a:spcPts val="400"/>
              </a:spcAft>
            </a:pPr>
            <a:r>
              <a:rPr lang="ru-RU" dirty="0">
                <a:solidFill>
                  <a:schemeClr val="accent1"/>
                </a:solidFill>
              </a:rPr>
              <a:t>Время полета .	.	.	.	до 12 мин.</a:t>
            </a:r>
          </a:p>
          <a:p>
            <a:pPr defTabSz="360000">
              <a:spcAft>
                <a:spcPts val="400"/>
              </a:spcAft>
            </a:pPr>
            <a:r>
              <a:rPr lang="ru-RU" dirty="0">
                <a:solidFill>
                  <a:schemeClr val="accent1"/>
                </a:solidFill>
              </a:rPr>
              <a:t>Дальность 	.	.	.	.	до</a:t>
            </a:r>
            <a:r>
              <a:rPr lang="ru-RU" dirty="0">
                <a:solidFill>
                  <a:schemeClr val="accent1"/>
                </a:solidFill>
                <a:latin typeface="Times New Roman"/>
                <a:cs typeface="Times New Roman"/>
              </a:rPr>
              <a:t> 120 м</a:t>
            </a:r>
          </a:p>
          <a:p>
            <a:pPr defTabSz="360000">
              <a:spcAft>
                <a:spcPts val="400"/>
              </a:spcAft>
            </a:pPr>
            <a:r>
              <a:rPr lang="ru-RU" dirty="0">
                <a:solidFill>
                  <a:schemeClr val="accent1"/>
                </a:solidFill>
                <a:latin typeface="Times New Roman"/>
                <a:cs typeface="Times New Roman"/>
              </a:rPr>
              <a:t>Вес </a:t>
            </a:r>
            <a:r>
              <a:rPr lang="en-US" dirty="0">
                <a:solidFill>
                  <a:schemeClr val="accent1"/>
                </a:solidFill>
                <a:latin typeface="Times New Roman"/>
                <a:cs typeface="Times New Roman"/>
              </a:rPr>
              <a:t>max</a:t>
            </a:r>
            <a:r>
              <a:rPr lang="ru-RU" dirty="0">
                <a:solidFill>
                  <a:schemeClr val="accent1"/>
                </a:solidFill>
                <a:latin typeface="Times New Roman"/>
                <a:cs typeface="Times New Roman"/>
              </a:rPr>
              <a:t>.	.	.	.	.	.	</a:t>
            </a:r>
            <a:r>
              <a:rPr lang="en-US" dirty="0">
                <a:solidFill>
                  <a:schemeClr val="accent1"/>
                </a:solidFill>
                <a:latin typeface="Times New Roman"/>
                <a:cs typeface="Times New Roman"/>
              </a:rPr>
              <a:t>0,42 </a:t>
            </a:r>
            <a:r>
              <a:rPr lang="ru-RU" dirty="0">
                <a:solidFill>
                  <a:schemeClr val="accent1"/>
                </a:solidFill>
                <a:latin typeface="Times New Roman"/>
                <a:cs typeface="Times New Roman"/>
              </a:rPr>
              <a:t>кг</a:t>
            </a:r>
          </a:p>
          <a:p>
            <a:pPr defTabSz="360000">
              <a:spcAft>
                <a:spcPts val="400"/>
              </a:spcAft>
            </a:pPr>
            <a:r>
              <a:rPr lang="ru-RU" dirty="0">
                <a:solidFill>
                  <a:schemeClr val="accent1"/>
                </a:solidFill>
              </a:rPr>
              <a:t>Стоимость	.	.	.	.	30 млн. </a:t>
            </a:r>
            <a:r>
              <a:rPr lang="en-US" dirty="0">
                <a:solidFill>
                  <a:schemeClr val="accent1"/>
                </a:solidFill>
              </a:rPr>
              <a:t>$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ru-RU" spc="300" dirty="0"/>
              <a:t>Недостатки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2497"/>
            <a:ext cx="8435280" cy="1115690"/>
          </a:xfrm>
        </p:spPr>
        <p:txBody>
          <a:bodyPr wrap="square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ru-RU" sz="3200" dirty="0">
                <a:solidFill>
                  <a:schemeClr val="tx2"/>
                </a:solidFill>
              </a:rPr>
              <a:t>возможность подавления </a:t>
            </a:r>
          </a:p>
          <a:p>
            <a:pPr marL="179388" indent="-179388">
              <a:buNone/>
            </a:pPr>
            <a:r>
              <a:rPr lang="ru-RU" sz="3200" dirty="0">
                <a:solidFill>
                  <a:schemeClr val="tx2"/>
                </a:solidFill>
              </a:rPr>
              <a:t>	или перехвата управления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692696"/>
            <a:ext cx="1547664" cy="154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Картинки по запросу mq preda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149080"/>
            <a:ext cx="3810000" cy="2314575"/>
          </a:xfrm>
          <a:prstGeom prst="roundRect">
            <a:avLst/>
          </a:prstGeom>
          <a:noFill/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7544" y="3573016"/>
            <a:ext cx="4464496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en-US" sz="2000" b="1" dirty="0">
                <a:solidFill>
                  <a:schemeClr val="accent1"/>
                </a:solidFill>
              </a:rPr>
              <a:t>MQ-</a:t>
            </a:r>
            <a:r>
              <a:rPr lang="ru-RU" sz="2000" b="1" dirty="0">
                <a:solidFill>
                  <a:schemeClr val="accent1"/>
                </a:solidFill>
              </a:rPr>
              <a:t>1</a:t>
            </a:r>
            <a:r>
              <a:rPr lang="en-US" sz="2000" b="1" dirty="0">
                <a:solidFill>
                  <a:schemeClr val="accent1"/>
                </a:solidFill>
              </a:rPr>
              <a:t> Predator </a:t>
            </a:r>
            <a:r>
              <a:rPr lang="ru-RU" sz="2000" b="1" dirty="0">
                <a:solidFill>
                  <a:schemeClr val="accent1"/>
                </a:solidFill>
              </a:rPr>
              <a:t>(США), 1994 г.</a:t>
            </a:r>
            <a:endParaRPr lang="en-US" sz="2000" b="1" dirty="0">
              <a:solidFill>
                <a:schemeClr val="accent1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</a:rPr>
              <a:t>Скорость 	.	.	.	.	.	до </a:t>
            </a:r>
            <a:r>
              <a:rPr lang="en-US" dirty="0">
                <a:solidFill>
                  <a:schemeClr val="accent1"/>
                </a:solidFill>
              </a:rPr>
              <a:t>217 </a:t>
            </a:r>
            <a:r>
              <a:rPr lang="ru-RU" dirty="0">
                <a:solidFill>
                  <a:schemeClr val="accent1"/>
                </a:solidFill>
              </a:rPr>
              <a:t>км/ч</a:t>
            </a:r>
          </a:p>
          <a:p>
            <a:pPr defTabSz="360000"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</a:rPr>
              <a:t>Высота	.	.	.	.	.	до </a:t>
            </a:r>
            <a:r>
              <a:rPr lang="en-US" dirty="0">
                <a:solidFill>
                  <a:schemeClr val="accent1"/>
                </a:solidFill>
              </a:rPr>
              <a:t>8 </a:t>
            </a:r>
            <a:r>
              <a:rPr lang="ru-RU" dirty="0">
                <a:solidFill>
                  <a:schemeClr val="accent1"/>
                </a:solidFill>
              </a:rPr>
              <a:t>км</a:t>
            </a:r>
          </a:p>
          <a:p>
            <a:pPr defTabSz="360000"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</a:rPr>
              <a:t>Время полета .	.	.	.	до </a:t>
            </a:r>
            <a:r>
              <a:rPr lang="en-US" dirty="0">
                <a:solidFill>
                  <a:schemeClr val="accent1"/>
                </a:solidFill>
              </a:rPr>
              <a:t>40 </a:t>
            </a:r>
            <a:r>
              <a:rPr lang="ru-RU" dirty="0">
                <a:solidFill>
                  <a:schemeClr val="accent1"/>
                </a:solidFill>
              </a:rPr>
              <a:t>ч.</a:t>
            </a:r>
          </a:p>
          <a:p>
            <a:pPr defTabSz="360000"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</a:rPr>
              <a:t>Дальность 	.	.	.	.	до</a:t>
            </a:r>
            <a:r>
              <a:rPr lang="ru-RU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chemeClr val="accent1"/>
                </a:solidFill>
                <a:latin typeface="Times New Roman"/>
                <a:cs typeface="Times New Roman"/>
              </a:rPr>
              <a:t>740</a:t>
            </a:r>
            <a:r>
              <a:rPr lang="ru-RU" dirty="0">
                <a:solidFill>
                  <a:schemeClr val="accent1"/>
                </a:solidFill>
                <a:latin typeface="Times New Roman"/>
                <a:cs typeface="Times New Roman"/>
              </a:rPr>
              <a:t> км</a:t>
            </a:r>
          </a:p>
          <a:p>
            <a:pPr defTabSz="360000"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  <a:latin typeface="Times New Roman"/>
                <a:cs typeface="Times New Roman"/>
              </a:rPr>
              <a:t>Вес </a:t>
            </a:r>
            <a:r>
              <a:rPr lang="en-US" dirty="0">
                <a:solidFill>
                  <a:schemeClr val="accent1"/>
                </a:solidFill>
                <a:latin typeface="Times New Roman"/>
                <a:cs typeface="Times New Roman"/>
              </a:rPr>
              <a:t>max</a:t>
            </a:r>
            <a:r>
              <a:rPr lang="ru-RU" dirty="0">
                <a:solidFill>
                  <a:schemeClr val="accent1"/>
                </a:solidFill>
                <a:latin typeface="Times New Roman"/>
                <a:cs typeface="Times New Roman"/>
              </a:rPr>
              <a:t>.	.	.	.	.	.	</a:t>
            </a:r>
            <a:r>
              <a:rPr lang="en-US" dirty="0">
                <a:solidFill>
                  <a:schemeClr val="accent1"/>
                </a:solidFill>
                <a:latin typeface="Times New Roman"/>
                <a:cs typeface="Times New Roman"/>
              </a:rPr>
              <a:t>1020 </a:t>
            </a:r>
            <a:r>
              <a:rPr lang="ru-RU" dirty="0">
                <a:solidFill>
                  <a:schemeClr val="accent1"/>
                </a:solidFill>
                <a:latin typeface="Times New Roman"/>
                <a:cs typeface="Times New Roman"/>
              </a:rPr>
              <a:t>кг</a:t>
            </a:r>
          </a:p>
          <a:p>
            <a:pPr defTabSz="360000"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  <a:latin typeface="Times New Roman"/>
                <a:cs typeface="Times New Roman"/>
              </a:rPr>
              <a:t>Грузоподъемность	.	.	1700 кг</a:t>
            </a:r>
            <a:endParaRPr lang="en-US" dirty="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pPr defTabSz="360000"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</a:rPr>
              <a:t>Стоимость	.	.	.	.	</a:t>
            </a:r>
            <a:r>
              <a:rPr lang="ru-RU" dirty="0">
                <a:solidFill>
                  <a:schemeClr val="accent1"/>
                </a:solidFill>
                <a:latin typeface="Times New Roman"/>
                <a:cs typeface="Times New Roman"/>
              </a:rPr>
              <a:t>≈</a:t>
            </a:r>
            <a:r>
              <a:rPr lang="en-US" dirty="0">
                <a:solidFill>
                  <a:schemeClr val="accent1"/>
                </a:solidFill>
                <a:latin typeface="Times New Roman"/>
                <a:cs typeface="Times New Roman"/>
              </a:rPr>
              <a:t>4 </a:t>
            </a:r>
            <a:r>
              <a:rPr lang="ru-RU" dirty="0">
                <a:solidFill>
                  <a:schemeClr val="accent1"/>
                </a:solidFill>
              </a:rPr>
              <a:t>млн. </a:t>
            </a:r>
            <a:r>
              <a:rPr lang="en-US" dirty="0">
                <a:solidFill>
                  <a:schemeClr val="accent1"/>
                </a:solidFill>
              </a:rPr>
              <a:t>$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76872"/>
            <a:ext cx="8458200" cy="1470025"/>
          </a:xfrm>
        </p:spPr>
        <p:txBody>
          <a:bodyPr>
            <a:normAutofit/>
          </a:bodyPr>
          <a:lstStyle/>
          <a:p>
            <a:r>
              <a:rPr lang="ru-RU" sz="4000" b="1" cap="none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1074</TotalTime>
  <Words>4094</Words>
  <Application>Microsoft Office PowerPoint</Application>
  <PresentationFormat>Экран (4:3)</PresentationFormat>
  <Paragraphs>355</Paragraphs>
  <Slides>67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74" baseType="lpstr">
      <vt:lpstr>Arial</vt:lpstr>
      <vt:lpstr>Calibri</vt:lpstr>
      <vt:lpstr>Georgia</vt:lpstr>
      <vt:lpstr>Times New Roman</vt:lpstr>
      <vt:lpstr>Trebuchet MS</vt:lpstr>
      <vt:lpstr>Wingdings 2</vt:lpstr>
      <vt:lpstr>Городская</vt:lpstr>
      <vt:lpstr>Введение в БПЛА</vt:lpstr>
      <vt:lpstr>Принятые сокращения</vt:lpstr>
      <vt:lpstr>Содержание</vt:lpstr>
      <vt:lpstr>Определение</vt:lpstr>
      <vt:lpstr>Беспилотный летательный аппарат (БПЛА)*</vt:lpstr>
      <vt:lpstr>Достоинства и недостатки</vt:lpstr>
      <vt:lpstr>Достоинства</vt:lpstr>
      <vt:lpstr>Недостатки</vt:lpstr>
      <vt:lpstr>Классификация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Области применения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БПЛА</dc:title>
  <dc:creator>Alexey</dc:creator>
  <cp:lastModifiedBy>Преподаватель 316</cp:lastModifiedBy>
  <cp:revision>175</cp:revision>
  <dcterms:created xsi:type="dcterms:W3CDTF">2017-02-14T12:16:55Z</dcterms:created>
  <dcterms:modified xsi:type="dcterms:W3CDTF">2024-02-20T06:27:52Z</dcterms:modified>
</cp:coreProperties>
</file>